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Default Extension="jpg" ContentType="image/jpg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63048" y="1752091"/>
            <a:ext cx="3132302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339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48400" y="1935479"/>
            <a:ext cx="3054984" cy="4795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602735" y="509016"/>
            <a:ext cx="6007608" cy="7034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810000" y="716280"/>
            <a:ext cx="5382767" cy="6504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70310" y="426212"/>
            <a:ext cx="717778" cy="318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4916" y="1935581"/>
            <a:ext cx="6016625" cy="2004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F339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17830">
              <a:lnSpc>
                <a:spcPct val="100000"/>
              </a:lnSpc>
              <a:spcBef>
                <a:spcPts val="100"/>
              </a:spcBef>
            </a:pPr>
            <a:r>
              <a:rPr dirty="0" spc="-254"/>
              <a:t>Chapter</a:t>
            </a:r>
            <a:r>
              <a:rPr dirty="0" spc="-445"/>
              <a:t> </a:t>
            </a:r>
            <a:r>
              <a:rPr dirty="0" spc="-90"/>
              <a:t>10</a:t>
            </a:r>
          </a:p>
        </p:txBody>
      </p:sp>
      <p:sp>
        <p:nvSpPr>
          <p:cNvPr id="3" name="object 3"/>
          <p:cNvSpPr/>
          <p:nvPr/>
        </p:nvSpPr>
        <p:spPr>
          <a:xfrm>
            <a:off x="3496055" y="2904744"/>
            <a:ext cx="3099816" cy="957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752431" y="3026155"/>
            <a:ext cx="2553335" cy="7264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400" b="1">
                <a:solidFill>
                  <a:srgbClr val="44546A"/>
                </a:solidFill>
                <a:latin typeface="Verdana"/>
                <a:cs typeface="Verdana"/>
              </a:rPr>
              <a:t>Interrupts</a:t>
            </a:r>
            <a:endParaRPr sz="3400">
              <a:latin typeface="Verdana"/>
              <a:cs typeface="Verdana"/>
            </a:endParaRPr>
          </a:p>
          <a:p>
            <a:pPr algn="ctr" marL="635">
              <a:lnSpc>
                <a:spcPct val="100000"/>
              </a:lnSpc>
              <a:spcBef>
                <a:spcPts val="45"/>
              </a:spcBef>
            </a:pPr>
            <a:r>
              <a:rPr dirty="0" sz="1150" spc="10" b="1">
                <a:latin typeface="Verdana"/>
                <a:cs typeface="Verdana"/>
              </a:rPr>
              <a:t>Updated:</a:t>
            </a:r>
            <a:r>
              <a:rPr dirty="0" sz="1150" spc="-10" b="1">
                <a:latin typeface="Verdana"/>
                <a:cs typeface="Verdana"/>
              </a:rPr>
              <a:t> </a:t>
            </a:r>
            <a:r>
              <a:rPr dirty="0" sz="1150" spc="15" b="1">
                <a:latin typeface="Verdana"/>
                <a:cs typeface="Verdana"/>
              </a:rPr>
              <a:t>4/19/19</a:t>
            </a:r>
            <a:endParaRPr sz="1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644715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80">
                <a:latin typeface="Trebuchet MS"/>
                <a:cs typeface="Trebuchet MS"/>
              </a:rPr>
              <a:t>Reset </a:t>
            </a:r>
            <a:r>
              <a:rPr dirty="0" sz="3500" spc="-125">
                <a:latin typeface="Trebuchet MS"/>
                <a:cs typeface="Trebuchet MS"/>
              </a:rPr>
              <a:t>as </a:t>
            </a:r>
            <a:r>
              <a:rPr dirty="0" sz="3500" spc="-180">
                <a:latin typeface="Trebuchet MS"/>
                <a:cs typeface="Trebuchet MS"/>
              </a:rPr>
              <a:t>a </a:t>
            </a:r>
            <a:r>
              <a:rPr dirty="0" sz="3500" spc="-190">
                <a:latin typeface="Trebuchet MS"/>
                <a:cs typeface="Trebuchet MS"/>
              </a:rPr>
              <a:t>Special </a:t>
            </a:r>
            <a:r>
              <a:rPr dirty="0" sz="3500" spc="-120">
                <a:latin typeface="Trebuchet MS"/>
                <a:cs typeface="Trebuchet MS"/>
              </a:rPr>
              <a:t>Purpose</a:t>
            </a:r>
            <a:r>
              <a:rPr dirty="0" sz="3500" spc="-705">
                <a:latin typeface="Trebuchet MS"/>
                <a:cs typeface="Trebuchet MS"/>
              </a:rPr>
              <a:t> </a:t>
            </a:r>
            <a:r>
              <a:rPr dirty="0" sz="3500" spc="-160">
                <a:latin typeface="Trebuchet MS"/>
                <a:cs typeface="Trebuchet MS"/>
              </a:rPr>
              <a:t>Interrupt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195" y="1986788"/>
            <a:ext cx="8358505" cy="4116704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94945" marR="90805" indent="-182880">
              <a:lnSpc>
                <a:spcPts val="3000"/>
              </a:lnSpc>
              <a:spcBef>
                <a:spcPts val="480"/>
              </a:spcBef>
            </a:pPr>
            <a:r>
              <a:rPr dirty="0" sz="2750" spc="-100">
                <a:solidFill>
                  <a:srgbClr val="990099"/>
                </a:solidFill>
                <a:latin typeface="Wingdings"/>
                <a:cs typeface="Wingdings"/>
              </a:rPr>
              <a:t></a:t>
            </a:r>
            <a:r>
              <a:rPr dirty="0" sz="2750" spc="-100">
                <a:solidFill>
                  <a:srgbClr val="990099"/>
                </a:solidFill>
                <a:latin typeface="Trebuchet MS"/>
                <a:cs typeface="Trebuchet MS"/>
              </a:rPr>
              <a:t>Reset</a:t>
            </a:r>
            <a:r>
              <a:rPr dirty="0" sz="2750" spc="-204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latin typeface="Trebuchet MS"/>
                <a:cs typeface="Trebuchet MS"/>
              </a:rPr>
              <a:t>is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80">
                <a:latin typeface="Trebuchet MS"/>
                <a:cs typeface="Trebuchet MS"/>
              </a:rPr>
              <a:t>an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40">
                <a:latin typeface="Trebuchet MS"/>
                <a:cs typeface="Trebuchet MS"/>
              </a:rPr>
              <a:t>external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signal</a:t>
            </a:r>
            <a:r>
              <a:rPr dirty="0" sz="2750" spc="-200">
                <a:latin typeface="Trebuchet MS"/>
                <a:cs typeface="Trebuchet MS"/>
              </a:rPr>
              <a:t> </a:t>
            </a:r>
            <a:r>
              <a:rPr dirty="0" sz="2750" spc="-130">
                <a:latin typeface="Trebuchet MS"/>
                <a:cs typeface="Trebuchet MS"/>
              </a:rPr>
              <a:t>that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05">
                <a:latin typeface="Trebuchet MS"/>
                <a:cs typeface="Trebuchet MS"/>
              </a:rPr>
              <a:t>enables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the</a:t>
            </a:r>
            <a:r>
              <a:rPr dirty="0" sz="2750" spc="-220">
                <a:latin typeface="Trebuchet MS"/>
                <a:cs typeface="Trebuchet MS"/>
              </a:rPr>
              <a:t> </a:t>
            </a:r>
            <a:r>
              <a:rPr dirty="0" sz="2750" spc="-85">
                <a:latin typeface="Trebuchet MS"/>
                <a:cs typeface="Trebuchet MS"/>
              </a:rPr>
              <a:t>processor</a:t>
            </a:r>
            <a:r>
              <a:rPr dirty="0" sz="2750" spc="-195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to  </a:t>
            </a:r>
            <a:r>
              <a:rPr dirty="0" sz="2750" spc="-95">
                <a:solidFill>
                  <a:srgbClr val="990099"/>
                </a:solidFill>
                <a:latin typeface="Trebuchet MS"/>
                <a:cs typeface="Trebuchet MS"/>
              </a:rPr>
              <a:t>begin </a:t>
            </a:r>
            <a:r>
              <a:rPr dirty="0" sz="2750" spc="-130">
                <a:latin typeface="Trebuchet MS"/>
                <a:cs typeface="Trebuchet MS"/>
              </a:rPr>
              <a:t>execution </a:t>
            </a:r>
            <a:r>
              <a:rPr dirty="0" sz="2750" spc="-60">
                <a:latin typeface="Trebuchet MS"/>
                <a:cs typeface="Trebuchet MS"/>
              </a:rPr>
              <a:t>or </a:t>
            </a:r>
            <a:r>
              <a:rPr dirty="0" sz="2750" spc="-110">
                <a:latin typeface="Trebuchet MS"/>
                <a:cs typeface="Trebuchet MS"/>
              </a:rPr>
              <a:t>interrupts the </a:t>
            </a:r>
            <a:r>
              <a:rPr dirty="0" sz="2750" spc="-85">
                <a:latin typeface="Trebuchet MS"/>
                <a:cs typeface="Trebuchet MS"/>
              </a:rPr>
              <a:t>processor </a:t>
            </a:r>
            <a:r>
              <a:rPr dirty="0" sz="2750" spc="-160">
                <a:latin typeface="Trebuchet MS"/>
                <a:cs typeface="Trebuchet MS"/>
              </a:rPr>
              <a:t>if </a:t>
            </a:r>
            <a:r>
              <a:rPr dirty="0" sz="2750" spc="-110">
                <a:latin typeface="Trebuchet MS"/>
                <a:cs typeface="Trebuchet MS"/>
              </a:rPr>
              <a:t>the  </a:t>
            </a:r>
            <a:r>
              <a:rPr dirty="0" sz="2750" spc="-85">
                <a:latin typeface="Trebuchet MS"/>
                <a:cs typeface="Trebuchet MS"/>
              </a:rPr>
              <a:t>processor is </a:t>
            </a:r>
            <a:r>
              <a:rPr dirty="0" sz="2750" spc="-135">
                <a:latin typeface="Trebuchet MS"/>
                <a:cs typeface="Trebuchet MS"/>
              </a:rPr>
              <a:t>executing</a:t>
            </a:r>
            <a:r>
              <a:rPr dirty="0" sz="2750" spc="-465">
                <a:latin typeface="Trebuchet MS"/>
                <a:cs typeface="Trebuchet MS"/>
              </a:rPr>
              <a:t> </a:t>
            </a:r>
            <a:r>
              <a:rPr dirty="0" sz="2750" spc="-114">
                <a:latin typeface="Trebuchet MS"/>
                <a:cs typeface="Trebuchet MS"/>
              </a:rPr>
              <a:t>instructions.</a:t>
            </a:r>
            <a:endParaRPr sz="2750">
              <a:latin typeface="Trebuchet MS"/>
              <a:cs typeface="Trebuchet MS"/>
            </a:endParaRPr>
          </a:p>
          <a:p>
            <a:pPr marL="194945" marR="5080" indent="-182880">
              <a:lnSpc>
                <a:spcPts val="3000"/>
              </a:lnSpc>
              <a:spcBef>
                <a:spcPts val="840"/>
              </a:spcBef>
            </a:pPr>
            <a:r>
              <a:rPr dirty="0" sz="2750" spc="-114">
                <a:latin typeface="Wingdings"/>
                <a:cs typeface="Wingdings"/>
              </a:rPr>
              <a:t></a:t>
            </a:r>
            <a:r>
              <a:rPr dirty="0" sz="2750" spc="-114">
                <a:latin typeface="Trebuchet MS"/>
                <a:cs typeface="Trebuchet MS"/>
              </a:rPr>
              <a:t>There</a:t>
            </a:r>
            <a:r>
              <a:rPr dirty="0" sz="2750" spc="-220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are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50">
                <a:latin typeface="Trebuchet MS"/>
                <a:cs typeface="Trebuchet MS"/>
              </a:rPr>
              <a:t>at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30">
                <a:latin typeface="Trebuchet MS"/>
                <a:cs typeface="Trebuchet MS"/>
              </a:rPr>
              <a:t>least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85">
                <a:latin typeface="Trebuchet MS"/>
                <a:cs typeface="Trebuchet MS"/>
              </a:rPr>
              <a:t>two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05">
                <a:latin typeface="Trebuchet MS"/>
                <a:cs typeface="Trebuchet MS"/>
              </a:rPr>
              <a:t>types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90">
                <a:latin typeface="Trebuchet MS"/>
                <a:cs typeface="Trebuchet MS"/>
              </a:rPr>
              <a:t>of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05">
                <a:latin typeface="Trebuchet MS"/>
                <a:cs typeface="Trebuchet MS"/>
              </a:rPr>
              <a:t>resets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95">
                <a:latin typeface="Trebuchet MS"/>
                <a:cs typeface="Trebuchet MS"/>
              </a:rPr>
              <a:t>in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microcontroller-  </a:t>
            </a:r>
            <a:r>
              <a:rPr dirty="0" sz="2750" spc="-85">
                <a:latin typeface="Trebuchet MS"/>
                <a:cs typeface="Trebuchet MS"/>
              </a:rPr>
              <a:t>based</a:t>
            </a:r>
            <a:r>
              <a:rPr dirty="0" sz="2750" spc="-220">
                <a:latin typeface="Trebuchet MS"/>
                <a:cs typeface="Trebuchet MS"/>
              </a:rPr>
              <a:t> </a:t>
            </a:r>
            <a:r>
              <a:rPr dirty="0" sz="2750" spc="-130">
                <a:latin typeface="Trebuchet MS"/>
                <a:cs typeface="Trebuchet MS"/>
              </a:rPr>
              <a:t>systems.</a:t>
            </a:r>
            <a:endParaRPr sz="2750">
              <a:latin typeface="Trebuchet MS"/>
              <a:cs typeface="Trebuchet MS"/>
            </a:endParaRPr>
          </a:p>
          <a:p>
            <a:pPr marL="622300" indent="-243840">
              <a:lnSpc>
                <a:spcPct val="100000"/>
              </a:lnSpc>
              <a:spcBef>
                <a:spcPts val="90"/>
              </a:spcBef>
              <a:buSzPct val="96078"/>
              <a:buFont typeface="Wingdings"/>
              <a:buChar char=""/>
              <a:tabLst>
                <a:tab pos="622935" algn="l"/>
              </a:tabLst>
            </a:pPr>
            <a:r>
              <a:rPr dirty="0" sz="2550" spc="-100">
                <a:solidFill>
                  <a:srgbClr val="990099"/>
                </a:solidFill>
                <a:latin typeface="Trebuchet MS"/>
                <a:cs typeface="Trebuchet MS"/>
              </a:rPr>
              <a:t>Power-on </a:t>
            </a:r>
            <a:r>
              <a:rPr dirty="0" sz="2550" spc="-114">
                <a:latin typeface="Trebuchet MS"/>
                <a:cs typeface="Trebuchet MS"/>
              </a:rPr>
              <a:t>reset </a:t>
            </a:r>
            <a:r>
              <a:rPr dirty="0" sz="2550" spc="-80">
                <a:latin typeface="Trebuchet MS"/>
                <a:cs typeface="Trebuchet MS"/>
              </a:rPr>
              <a:t>and </a:t>
            </a:r>
            <a:r>
              <a:rPr dirty="0" sz="2550" spc="-100">
                <a:solidFill>
                  <a:srgbClr val="990099"/>
                </a:solidFill>
                <a:latin typeface="Trebuchet MS"/>
                <a:cs typeface="Trebuchet MS"/>
              </a:rPr>
              <a:t>manual</a:t>
            </a:r>
            <a:r>
              <a:rPr dirty="0" sz="2550" spc="-51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2550" spc="-114">
                <a:latin typeface="Trebuchet MS"/>
                <a:cs typeface="Trebuchet MS"/>
              </a:rPr>
              <a:t>reset</a:t>
            </a:r>
            <a:endParaRPr sz="2550">
              <a:latin typeface="Trebuchet MS"/>
              <a:cs typeface="Trebuchet MS"/>
            </a:endParaRPr>
          </a:p>
          <a:p>
            <a:pPr marL="194945" marR="261620" indent="-182880">
              <a:lnSpc>
                <a:spcPts val="3000"/>
              </a:lnSpc>
              <a:spcBef>
                <a:spcPts val="885"/>
              </a:spcBef>
            </a:pPr>
            <a:r>
              <a:rPr dirty="0" sz="2750" spc="-20">
                <a:latin typeface="Wingdings"/>
                <a:cs typeface="Wingdings"/>
              </a:rPr>
              <a:t></a:t>
            </a:r>
            <a:r>
              <a:rPr dirty="0" sz="2750" spc="-20">
                <a:latin typeface="Trebuchet MS"/>
                <a:cs typeface="Trebuchet MS"/>
              </a:rPr>
              <a:t>When </a:t>
            </a:r>
            <a:r>
              <a:rPr dirty="0" sz="2750" spc="-110">
                <a:latin typeface="Trebuchet MS"/>
                <a:cs typeface="Trebuchet MS"/>
              </a:rPr>
              <a:t>the </a:t>
            </a:r>
            <a:r>
              <a:rPr dirty="0" sz="2750" spc="-125">
                <a:latin typeface="Trebuchet MS"/>
                <a:cs typeface="Trebuchet MS"/>
              </a:rPr>
              <a:t>reset </a:t>
            </a:r>
            <a:r>
              <a:rPr dirty="0" sz="2750" spc="-100">
                <a:latin typeface="Trebuchet MS"/>
                <a:cs typeface="Trebuchet MS"/>
              </a:rPr>
              <a:t>signal </a:t>
            </a:r>
            <a:r>
              <a:rPr dirty="0" sz="2750" spc="-85">
                <a:latin typeface="Trebuchet MS"/>
                <a:cs typeface="Trebuchet MS"/>
              </a:rPr>
              <a:t>is </a:t>
            </a:r>
            <a:r>
              <a:rPr dirty="0" sz="2750" spc="-160">
                <a:latin typeface="Trebuchet MS"/>
                <a:cs typeface="Trebuchet MS"/>
              </a:rPr>
              <a:t>activated, </a:t>
            </a:r>
            <a:r>
              <a:rPr dirty="0" sz="2750" spc="-155">
                <a:latin typeface="Trebuchet MS"/>
                <a:cs typeface="Trebuchet MS"/>
              </a:rPr>
              <a:t>it </a:t>
            </a:r>
            <a:r>
              <a:rPr dirty="0" sz="2750" spc="-105">
                <a:latin typeface="Trebuchet MS"/>
                <a:cs typeface="Trebuchet MS"/>
              </a:rPr>
              <a:t>establishes </a:t>
            </a:r>
            <a:r>
              <a:rPr dirty="0" sz="2750" spc="-60">
                <a:latin typeface="Trebuchet MS"/>
                <a:cs typeface="Trebuchet MS"/>
              </a:rPr>
              <a:t>or  </a:t>
            </a:r>
            <a:r>
              <a:rPr dirty="0" sz="2750" spc="-110">
                <a:latin typeface="Trebuchet MS"/>
                <a:cs typeface="Trebuchet MS"/>
              </a:rPr>
              <a:t>reestablishes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the</a:t>
            </a:r>
            <a:r>
              <a:rPr dirty="0" sz="2750" spc="-225">
                <a:latin typeface="Trebuchet MS"/>
                <a:cs typeface="Trebuchet MS"/>
              </a:rPr>
              <a:t> </a:t>
            </a:r>
            <a:r>
              <a:rPr dirty="0" sz="2750" spc="-135">
                <a:solidFill>
                  <a:srgbClr val="990099"/>
                </a:solidFill>
                <a:latin typeface="Trebuchet MS"/>
                <a:cs typeface="Trebuchet MS"/>
              </a:rPr>
              <a:t>initial</a:t>
            </a:r>
            <a:r>
              <a:rPr dirty="0" sz="2750" spc="-210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2750" spc="-90">
                <a:solidFill>
                  <a:srgbClr val="990099"/>
                </a:solidFill>
                <a:latin typeface="Trebuchet MS"/>
                <a:cs typeface="Trebuchet MS"/>
              </a:rPr>
              <a:t>conditions</a:t>
            </a:r>
            <a:r>
              <a:rPr dirty="0" sz="2750" spc="-204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2750" spc="-90">
                <a:latin typeface="Trebuchet MS"/>
                <a:cs typeface="Trebuchet MS"/>
              </a:rPr>
              <a:t>of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the</a:t>
            </a:r>
            <a:r>
              <a:rPr dirty="0" sz="2750" spc="-225">
                <a:latin typeface="Trebuchet MS"/>
                <a:cs typeface="Trebuchet MS"/>
              </a:rPr>
              <a:t> </a:t>
            </a:r>
            <a:r>
              <a:rPr dirty="0" sz="2750" spc="-85">
                <a:latin typeface="Trebuchet MS"/>
                <a:cs typeface="Trebuchet MS"/>
              </a:rPr>
              <a:t>processor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80">
                <a:latin typeface="Trebuchet MS"/>
                <a:cs typeface="Trebuchet MS"/>
              </a:rPr>
              <a:t>and  </a:t>
            </a:r>
            <a:r>
              <a:rPr dirty="0" sz="2750" spc="-125">
                <a:latin typeface="Trebuchet MS"/>
                <a:cs typeface="Trebuchet MS"/>
              </a:rPr>
              <a:t>directs </a:t>
            </a:r>
            <a:r>
              <a:rPr dirty="0" sz="2750" spc="-110">
                <a:latin typeface="Trebuchet MS"/>
                <a:cs typeface="Trebuchet MS"/>
              </a:rPr>
              <a:t>the </a:t>
            </a:r>
            <a:r>
              <a:rPr dirty="0" sz="2750" spc="-85">
                <a:latin typeface="Trebuchet MS"/>
                <a:cs typeface="Trebuchet MS"/>
              </a:rPr>
              <a:t>processor </a:t>
            </a:r>
            <a:r>
              <a:rPr dirty="0" sz="2750" spc="-100">
                <a:latin typeface="Trebuchet MS"/>
                <a:cs typeface="Trebuchet MS"/>
              </a:rPr>
              <a:t>to </a:t>
            </a:r>
            <a:r>
              <a:rPr dirty="0" sz="2750" spc="-114">
                <a:latin typeface="Trebuchet MS"/>
                <a:cs typeface="Trebuchet MS"/>
              </a:rPr>
              <a:t>a </a:t>
            </a:r>
            <a:r>
              <a:rPr dirty="0" sz="2750" spc="-140">
                <a:latin typeface="Trebuchet MS"/>
                <a:cs typeface="Trebuchet MS"/>
              </a:rPr>
              <a:t>specific </a:t>
            </a:r>
            <a:r>
              <a:rPr dirty="0" sz="2750" spc="-114">
                <a:latin typeface="Trebuchet MS"/>
                <a:cs typeface="Trebuchet MS"/>
              </a:rPr>
              <a:t>starting </a:t>
            </a:r>
            <a:r>
              <a:rPr dirty="0" sz="2750" spc="-80">
                <a:latin typeface="Trebuchet MS"/>
                <a:cs typeface="Trebuchet MS"/>
              </a:rPr>
              <a:t>memory  </a:t>
            </a:r>
            <a:r>
              <a:rPr dirty="0" sz="2750" spc="-140">
                <a:latin typeface="Trebuchet MS"/>
                <a:cs typeface="Trebuchet MS"/>
              </a:rPr>
              <a:t>location.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294449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25">
                <a:latin typeface="Trebuchet MS"/>
                <a:cs typeface="Trebuchet MS"/>
              </a:rPr>
              <a:t>PIC18</a:t>
            </a:r>
            <a:r>
              <a:rPr dirty="0" sz="3500" spc="-290">
                <a:latin typeface="Trebuchet MS"/>
                <a:cs typeface="Trebuchet MS"/>
              </a:rPr>
              <a:t> </a:t>
            </a:r>
            <a:r>
              <a:rPr dirty="0" sz="3500" spc="-155">
                <a:latin typeface="Trebuchet MS"/>
                <a:cs typeface="Trebuchet MS"/>
              </a:rPr>
              <a:t>Interrupts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796" y="2120750"/>
            <a:ext cx="8097520" cy="295973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2750" spc="-70">
                <a:latin typeface="Wingdings"/>
                <a:cs typeface="Wingdings"/>
              </a:rPr>
              <a:t></a:t>
            </a:r>
            <a:r>
              <a:rPr dirty="0" sz="2750" spc="-70">
                <a:latin typeface="Trebuchet MS"/>
                <a:cs typeface="Trebuchet MS"/>
              </a:rPr>
              <a:t>PIC18 </a:t>
            </a:r>
            <a:r>
              <a:rPr dirty="0" sz="2750" spc="-85">
                <a:latin typeface="Trebuchet MS"/>
                <a:cs typeface="Trebuchet MS"/>
              </a:rPr>
              <a:t>Microcontroller</a:t>
            </a:r>
            <a:r>
              <a:rPr dirty="0" sz="2750" spc="-350">
                <a:latin typeface="Trebuchet MS"/>
                <a:cs typeface="Trebuchet MS"/>
              </a:rPr>
              <a:t> </a:t>
            </a:r>
            <a:r>
              <a:rPr dirty="0" sz="2750" spc="-140">
                <a:latin typeface="Trebuchet MS"/>
                <a:cs typeface="Trebuchet MS"/>
              </a:rPr>
              <a:t>family</a:t>
            </a:r>
            <a:endParaRPr sz="275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spcBef>
                <a:spcPts val="175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75">
                <a:latin typeface="Trebuchet MS"/>
                <a:cs typeface="Trebuchet MS"/>
              </a:rPr>
              <a:t>Has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20">
                <a:latin typeface="Trebuchet MS"/>
                <a:cs typeface="Trebuchet MS"/>
              </a:rPr>
              <a:t>multiple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85">
                <a:solidFill>
                  <a:srgbClr val="990099"/>
                </a:solidFill>
                <a:latin typeface="Trebuchet MS"/>
                <a:cs typeface="Trebuchet MS"/>
              </a:rPr>
              <a:t>sources</a:t>
            </a:r>
            <a:r>
              <a:rPr dirty="0" sz="2350" spc="-17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that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can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70">
                <a:latin typeface="Trebuchet MS"/>
                <a:cs typeface="Trebuchet MS"/>
              </a:rPr>
              <a:t>send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requests</a:t>
            </a:r>
            <a:endParaRPr sz="2350">
              <a:latin typeface="Trebuchet MS"/>
              <a:cs typeface="Trebuchet MS"/>
            </a:endParaRPr>
          </a:p>
          <a:p>
            <a:pPr marL="926465" marR="261620" indent="-182880">
              <a:lnSpc>
                <a:spcPts val="2420"/>
              </a:lnSpc>
              <a:spcBef>
                <a:spcPts val="470"/>
              </a:spcBef>
            </a:pPr>
            <a:r>
              <a:rPr dirty="0" sz="2200" spc="-10">
                <a:latin typeface="Wingdings"/>
                <a:cs typeface="Wingdings"/>
              </a:rPr>
              <a:t></a:t>
            </a:r>
            <a:r>
              <a:rPr dirty="0" sz="2200" spc="-10">
                <a:latin typeface="Trebuchet MS"/>
                <a:cs typeface="Trebuchet MS"/>
              </a:rPr>
              <a:t>Does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55">
                <a:latin typeface="Trebuchet MS"/>
                <a:cs typeface="Trebuchet MS"/>
              </a:rPr>
              <a:t>not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have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any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75">
                <a:latin typeface="Trebuchet MS"/>
                <a:cs typeface="Trebuchet MS"/>
              </a:rPr>
              <a:t>non-maskable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40">
                <a:latin typeface="Trebuchet MS"/>
                <a:cs typeface="Trebuchet MS"/>
              </a:rPr>
              <a:t>or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software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interrupts;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120">
                <a:latin typeface="Trebuchet MS"/>
                <a:cs typeface="Trebuchet MS"/>
              </a:rPr>
              <a:t>all  </a:t>
            </a:r>
            <a:r>
              <a:rPr dirty="0" sz="2200" spc="-80">
                <a:latin typeface="Trebuchet MS"/>
                <a:cs typeface="Trebuchet MS"/>
              </a:rPr>
              <a:t>interrupts </a:t>
            </a:r>
            <a:r>
              <a:rPr dirty="0" sz="2200" spc="-95">
                <a:latin typeface="Trebuchet MS"/>
                <a:cs typeface="Trebuchet MS"/>
              </a:rPr>
              <a:t>are </a:t>
            </a:r>
            <a:r>
              <a:rPr dirty="0" sz="2200" spc="-85">
                <a:latin typeface="Trebuchet MS"/>
                <a:cs typeface="Trebuchet MS"/>
              </a:rPr>
              <a:t>maskable </a:t>
            </a:r>
            <a:r>
              <a:rPr dirty="0" sz="2200" spc="-105">
                <a:latin typeface="Trebuchet MS"/>
                <a:cs typeface="Trebuchet MS"/>
              </a:rPr>
              <a:t>(can </a:t>
            </a:r>
            <a:r>
              <a:rPr dirty="0" sz="2200" spc="-75">
                <a:latin typeface="Trebuchet MS"/>
                <a:cs typeface="Trebuchet MS"/>
              </a:rPr>
              <a:t>be</a:t>
            </a:r>
            <a:r>
              <a:rPr dirty="0" sz="2200" spc="-400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disabled)</a:t>
            </a:r>
            <a:endParaRPr sz="220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spcBef>
                <a:spcPts val="100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75">
                <a:latin typeface="Trebuchet MS"/>
                <a:cs typeface="Trebuchet MS"/>
              </a:rPr>
              <a:t>Has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a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105">
                <a:solidFill>
                  <a:srgbClr val="990099"/>
                </a:solidFill>
                <a:latin typeface="Trebuchet MS"/>
                <a:cs typeface="Trebuchet MS"/>
              </a:rPr>
              <a:t>priority</a:t>
            </a:r>
            <a:r>
              <a:rPr dirty="0" sz="2350" spc="-17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scheme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05">
                <a:latin typeface="Trebuchet MS"/>
                <a:cs typeface="Trebuchet MS"/>
              </a:rPr>
              <a:t>divided</a:t>
            </a:r>
            <a:r>
              <a:rPr dirty="0" sz="2350" spc="-190">
                <a:latin typeface="Trebuchet MS"/>
                <a:cs typeface="Trebuchet MS"/>
              </a:rPr>
              <a:t> </a:t>
            </a:r>
            <a:r>
              <a:rPr dirty="0" sz="2350" spc="-105">
                <a:latin typeface="Trebuchet MS"/>
                <a:cs typeface="Trebuchet MS"/>
              </a:rPr>
              <a:t>into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90">
                <a:latin typeface="Trebuchet MS"/>
                <a:cs typeface="Trebuchet MS"/>
              </a:rPr>
              <a:t>two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75">
                <a:latin typeface="Trebuchet MS"/>
                <a:cs typeface="Trebuchet MS"/>
              </a:rPr>
              <a:t>groups</a:t>
            </a:r>
            <a:endParaRPr sz="2350">
              <a:latin typeface="Trebuchet MS"/>
              <a:cs typeface="Trebuchet MS"/>
            </a:endParaRPr>
          </a:p>
          <a:p>
            <a:pPr marL="744220">
              <a:lnSpc>
                <a:spcPct val="100000"/>
              </a:lnSpc>
              <a:spcBef>
                <a:spcPts val="210"/>
              </a:spcBef>
            </a:pPr>
            <a:r>
              <a:rPr dirty="0" sz="2200" spc="-40">
                <a:latin typeface="Wingdings"/>
                <a:cs typeface="Wingdings"/>
              </a:rPr>
              <a:t></a:t>
            </a:r>
            <a:r>
              <a:rPr dirty="0" sz="2200" spc="-40">
                <a:latin typeface="Trebuchet MS"/>
                <a:cs typeface="Trebuchet MS"/>
              </a:rPr>
              <a:t>High </a:t>
            </a:r>
            <a:r>
              <a:rPr dirty="0" sz="2200" spc="-80">
                <a:latin typeface="Trebuchet MS"/>
                <a:cs typeface="Trebuchet MS"/>
              </a:rPr>
              <a:t>priority </a:t>
            </a:r>
            <a:r>
              <a:rPr dirty="0" sz="2200" spc="-60">
                <a:latin typeface="Trebuchet MS"/>
                <a:cs typeface="Trebuchet MS"/>
              </a:rPr>
              <a:t>and low</a:t>
            </a:r>
            <a:r>
              <a:rPr dirty="0" sz="2200" spc="-455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priority</a:t>
            </a:r>
            <a:endParaRPr sz="2200">
              <a:latin typeface="Trebuchet MS"/>
              <a:cs typeface="Trebuchet MS"/>
            </a:endParaRPr>
          </a:p>
          <a:p>
            <a:pPr marL="561340" marR="5080" indent="-182880">
              <a:lnSpc>
                <a:spcPts val="2540"/>
              </a:lnSpc>
              <a:spcBef>
                <a:spcPts val="455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50">
                <a:latin typeface="Trebuchet MS"/>
                <a:cs typeface="Trebuchet MS"/>
              </a:rPr>
              <a:t>Uses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00">
                <a:latin typeface="Trebuchet MS"/>
                <a:cs typeface="Trebuchet MS"/>
              </a:rPr>
              <a:t>many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20">
                <a:latin typeface="Trebuchet MS"/>
                <a:cs typeface="Trebuchet MS"/>
              </a:rPr>
              <a:t>Special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105">
                <a:latin typeface="Trebuchet MS"/>
                <a:cs typeface="Trebuchet MS"/>
              </a:rPr>
              <a:t>Function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Registers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(SFRs)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to</a:t>
            </a:r>
            <a:r>
              <a:rPr dirty="0" sz="2350" spc="-170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implement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 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90">
                <a:latin typeface="Trebuchet MS"/>
                <a:cs typeface="Trebuchet MS"/>
              </a:rPr>
              <a:t>process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4269740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25">
                <a:latin typeface="Trebuchet MS"/>
                <a:cs typeface="Trebuchet MS"/>
              </a:rPr>
              <a:t>PIC18 </a:t>
            </a:r>
            <a:r>
              <a:rPr dirty="0" sz="3500" spc="-165">
                <a:latin typeface="Trebuchet MS"/>
                <a:cs typeface="Trebuchet MS"/>
              </a:rPr>
              <a:t>Interrupt</a:t>
            </a:r>
            <a:r>
              <a:rPr dirty="0" sz="3500" spc="-430">
                <a:latin typeface="Trebuchet MS"/>
                <a:cs typeface="Trebuchet MS"/>
              </a:rPr>
              <a:t> </a:t>
            </a:r>
            <a:r>
              <a:rPr dirty="0" sz="3500" spc="-130">
                <a:latin typeface="Trebuchet MS"/>
                <a:cs typeface="Trebuchet MS"/>
              </a:rPr>
              <a:t>Sources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796" y="2127217"/>
            <a:ext cx="7482205" cy="217868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195580" algn="l"/>
              </a:tabLst>
            </a:pPr>
            <a:r>
              <a:rPr dirty="0" sz="2200" spc="-70">
                <a:latin typeface="Trebuchet MS"/>
                <a:cs typeface="Trebuchet MS"/>
              </a:rPr>
              <a:t>Divided </a:t>
            </a:r>
            <a:r>
              <a:rPr dirty="0" sz="2200" spc="-80">
                <a:latin typeface="Trebuchet MS"/>
                <a:cs typeface="Trebuchet MS"/>
              </a:rPr>
              <a:t>into </a:t>
            </a:r>
            <a:r>
              <a:rPr dirty="0" sz="2200" spc="-65">
                <a:latin typeface="Trebuchet MS"/>
                <a:cs typeface="Trebuchet MS"/>
              </a:rPr>
              <a:t>two</a:t>
            </a:r>
            <a:r>
              <a:rPr dirty="0" sz="2200" spc="-315">
                <a:latin typeface="Trebuchet MS"/>
                <a:cs typeface="Trebuchet MS"/>
              </a:rPr>
              <a:t> </a:t>
            </a:r>
            <a:r>
              <a:rPr dirty="0" sz="2200" spc="-50">
                <a:latin typeface="Trebuchet MS"/>
                <a:cs typeface="Trebuchet MS"/>
              </a:rPr>
              <a:t>groups</a:t>
            </a:r>
            <a:endParaRPr sz="2200">
              <a:latin typeface="Trebuchet MS"/>
              <a:cs typeface="Trebuchet MS"/>
            </a:endParaRPr>
          </a:p>
          <a:p>
            <a:pPr lvl="1" marL="561340" indent="-182880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561340" algn="l"/>
              </a:tabLst>
            </a:pPr>
            <a:r>
              <a:rPr dirty="0" sz="1900" spc="-90">
                <a:latin typeface="Trebuchet MS"/>
                <a:cs typeface="Trebuchet MS"/>
              </a:rPr>
              <a:t>External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sources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55">
                <a:latin typeface="Trebuchet MS"/>
                <a:cs typeface="Trebuchet MS"/>
              </a:rPr>
              <a:t>and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85">
                <a:latin typeface="Trebuchet MS"/>
                <a:cs typeface="Trebuchet MS"/>
              </a:rPr>
              <a:t>internal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peripheral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sources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20">
                <a:latin typeface="Trebuchet MS"/>
                <a:cs typeface="Trebuchet MS"/>
              </a:rPr>
              <a:t>on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the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55">
                <a:latin typeface="Trebuchet MS"/>
                <a:cs typeface="Trebuchet MS"/>
              </a:rPr>
              <a:t>MCU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chip</a:t>
            </a:r>
            <a:endParaRPr sz="1900">
              <a:latin typeface="Trebuchet MS"/>
              <a:cs typeface="Trebuchet MS"/>
            </a:endParaRPr>
          </a:p>
          <a:p>
            <a:pPr lvl="1" marL="561340" indent="-18288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561340" algn="l"/>
              </a:tabLst>
            </a:pPr>
            <a:r>
              <a:rPr dirty="0" sz="1900" spc="-90">
                <a:latin typeface="Trebuchet MS"/>
                <a:cs typeface="Trebuchet MS"/>
              </a:rPr>
              <a:t>External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sources</a:t>
            </a:r>
            <a:endParaRPr sz="1900">
              <a:latin typeface="Trebuchet MS"/>
              <a:cs typeface="Trebuchet MS"/>
            </a:endParaRPr>
          </a:p>
          <a:p>
            <a:pPr lvl="2" marL="927100" indent="-18288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927100" algn="l"/>
              </a:tabLst>
            </a:pPr>
            <a:r>
              <a:rPr dirty="0" sz="1600" spc="-90">
                <a:latin typeface="Trebuchet MS"/>
                <a:cs typeface="Trebuchet MS"/>
              </a:rPr>
              <a:t>Three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55">
                <a:latin typeface="Trebuchet MS"/>
                <a:cs typeface="Trebuchet MS"/>
              </a:rPr>
              <a:t>pins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65">
                <a:latin typeface="Trebuchet MS"/>
                <a:cs typeface="Trebuchet MS"/>
              </a:rPr>
              <a:t>of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PORTB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100">
                <a:latin typeface="Trebuchet MS"/>
                <a:cs typeface="Trebuchet MS"/>
              </a:rPr>
              <a:t>-RB0/INTO,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80">
                <a:latin typeface="Trebuchet MS"/>
                <a:cs typeface="Trebuchet MS"/>
              </a:rPr>
              <a:t>RB1/INT1,and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RB2/INT2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80">
                <a:latin typeface="Trebuchet MS"/>
                <a:cs typeface="Trebuchet MS"/>
              </a:rPr>
              <a:t>(edge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driven)</a:t>
            </a:r>
            <a:endParaRPr sz="1600">
              <a:latin typeface="Trebuchet MS"/>
              <a:cs typeface="Trebuchet MS"/>
            </a:endParaRPr>
          </a:p>
          <a:p>
            <a:pPr lvl="2" marL="927100" indent="-18288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927100" algn="l"/>
              </a:tabLst>
            </a:pPr>
            <a:r>
              <a:rPr dirty="0" sz="1600" spc="-70">
                <a:latin typeface="Trebuchet MS"/>
                <a:cs typeface="Trebuchet MS"/>
              </a:rPr>
              <a:t>Change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60">
                <a:latin typeface="Trebuchet MS"/>
                <a:cs typeface="Trebuchet MS"/>
              </a:rPr>
              <a:t>in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logic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80">
                <a:latin typeface="Trebuchet MS"/>
                <a:cs typeface="Trebuchet MS"/>
              </a:rPr>
              <a:t>levels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-65">
                <a:latin typeface="Trebuchet MS"/>
                <a:cs typeface="Trebuchet MS"/>
              </a:rPr>
              <a:t>of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-50">
                <a:latin typeface="Trebuchet MS"/>
                <a:cs typeface="Trebuchet MS"/>
              </a:rPr>
              <a:t>pins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-55">
                <a:latin typeface="Trebuchet MS"/>
                <a:cs typeface="Trebuchet MS"/>
              </a:rPr>
              <a:t>RB4-RB7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65">
                <a:latin typeface="Trebuchet MS"/>
                <a:cs typeface="Trebuchet MS"/>
              </a:rPr>
              <a:t>of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PORTB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80">
                <a:latin typeface="Trebuchet MS"/>
                <a:cs typeface="Trebuchet MS"/>
              </a:rPr>
              <a:t>can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65">
                <a:latin typeface="Trebuchet MS"/>
                <a:cs typeface="Trebuchet MS"/>
              </a:rPr>
              <a:t>be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-80">
                <a:latin typeface="Trebuchet MS"/>
                <a:cs typeface="Trebuchet MS"/>
              </a:rPr>
              <a:t>recognized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50">
                <a:latin typeface="Trebuchet MS"/>
                <a:cs typeface="Trebuchet MS"/>
              </a:rPr>
              <a:t>as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-70">
                <a:latin typeface="Trebuchet MS"/>
                <a:cs typeface="Trebuchet MS"/>
              </a:rPr>
              <a:t>interrupts</a:t>
            </a:r>
            <a:endParaRPr sz="1600">
              <a:latin typeface="Trebuchet MS"/>
              <a:cs typeface="Trebuchet MS"/>
            </a:endParaRPr>
          </a:p>
          <a:p>
            <a:pPr lvl="1" marL="561340" indent="-18288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561340" algn="l"/>
              </a:tabLst>
            </a:pPr>
            <a:r>
              <a:rPr dirty="0" sz="1900" spc="-80">
                <a:latin typeface="Trebuchet MS"/>
                <a:cs typeface="Trebuchet MS"/>
              </a:rPr>
              <a:t>Internal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sources</a:t>
            </a:r>
            <a:endParaRPr sz="1900">
              <a:latin typeface="Trebuchet MS"/>
              <a:cs typeface="Trebuchet MS"/>
            </a:endParaRPr>
          </a:p>
          <a:p>
            <a:pPr lvl="2" marL="927100" indent="-18288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927100" algn="l"/>
              </a:tabLst>
            </a:pPr>
            <a:r>
              <a:rPr dirty="0" sz="1600" spc="-40">
                <a:latin typeface="Trebuchet MS"/>
                <a:cs typeface="Trebuchet MS"/>
              </a:rPr>
              <a:t>Use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60">
                <a:latin typeface="Trebuchet MS"/>
                <a:cs typeface="Trebuchet MS"/>
              </a:rPr>
              <a:t>SFRs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65">
                <a:latin typeface="Trebuchet MS"/>
                <a:cs typeface="Trebuchet MS"/>
              </a:rPr>
              <a:t>to</a:t>
            </a:r>
            <a:r>
              <a:rPr dirty="0" sz="1600" spc="-135">
                <a:latin typeface="Trebuchet MS"/>
                <a:cs typeface="Trebuchet MS"/>
              </a:rPr>
              <a:t> </a:t>
            </a:r>
            <a:r>
              <a:rPr dirty="0" sz="1600" spc="-60">
                <a:latin typeface="Trebuchet MS"/>
                <a:cs typeface="Trebuchet MS"/>
              </a:rPr>
              <a:t>setup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the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interrupt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process….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4269740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25">
                <a:latin typeface="Trebuchet MS"/>
                <a:cs typeface="Trebuchet MS"/>
              </a:rPr>
              <a:t>PIC18 </a:t>
            </a:r>
            <a:r>
              <a:rPr dirty="0" sz="3500" spc="-165">
                <a:latin typeface="Trebuchet MS"/>
                <a:cs typeface="Trebuchet MS"/>
              </a:rPr>
              <a:t>Interrupt</a:t>
            </a:r>
            <a:r>
              <a:rPr dirty="0" sz="3500" spc="-430">
                <a:latin typeface="Trebuchet MS"/>
                <a:cs typeface="Trebuchet MS"/>
              </a:rPr>
              <a:t> </a:t>
            </a:r>
            <a:r>
              <a:rPr dirty="0" sz="3500" spc="-130">
                <a:latin typeface="Trebuchet MS"/>
                <a:cs typeface="Trebuchet MS"/>
              </a:rPr>
              <a:t>Sources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4916" y="1953260"/>
            <a:ext cx="7980045" cy="2156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3240"/>
              </a:lnSpc>
              <a:spcBef>
                <a:spcPts val="130"/>
              </a:spcBef>
            </a:pPr>
            <a:r>
              <a:rPr dirty="0" sz="2750" spc="-100">
                <a:latin typeface="Wingdings"/>
                <a:cs typeface="Wingdings"/>
              </a:rPr>
              <a:t></a:t>
            </a:r>
            <a:r>
              <a:rPr dirty="0" sz="2750" spc="-100">
                <a:latin typeface="Trebuchet MS"/>
                <a:cs typeface="Trebuchet MS"/>
              </a:rPr>
              <a:t>Internal </a:t>
            </a:r>
            <a:r>
              <a:rPr dirty="0" sz="2750" spc="-114">
                <a:latin typeface="Trebuchet MS"/>
                <a:cs typeface="Trebuchet MS"/>
              </a:rPr>
              <a:t>peripheral</a:t>
            </a:r>
            <a:r>
              <a:rPr dirty="0" sz="2750" spc="-305">
                <a:latin typeface="Trebuchet MS"/>
                <a:cs typeface="Trebuchet MS"/>
              </a:rPr>
              <a:t> </a:t>
            </a:r>
            <a:r>
              <a:rPr dirty="0" sz="2750" spc="-85">
                <a:latin typeface="Trebuchet MS"/>
                <a:cs typeface="Trebuchet MS"/>
              </a:rPr>
              <a:t>sources</a:t>
            </a:r>
            <a:endParaRPr sz="2750">
              <a:latin typeface="Trebuchet MS"/>
              <a:cs typeface="Trebuchet MS"/>
            </a:endParaRPr>
          </a:p>
          <a:p>
            <a:pPr marL="561340" marR="5080" indent="-182880">
              <a:lnSpc>
                <a:spcPct val="80000"/>
              </a:lnSpc>
              <a:spcBef>
                <a:spcPts val="509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30">
                <a:latin typeface="Trebuchet MS"/>
                <a:cs typeface="Trebuchet MS"/>
              </a:rPr>
              <a:t>Examples: </a:t>
            </a:r>
            <a:r>
              <a:rPr dirty="0" sz="2350" spc="-145">
                <a:latin typeface="Trebuchet MS"/>
                <a:cs typeface="Trebuchet MS"/>
              </a:rPr>
              <a:t>Timers, </a:t>
            </a:r>
            <a:r>
              <a:rPr dirty="0" sz="2350" spc="-120">
                <a:latin typeface="Trebuchet MS"/>
                <a:cs typeface="Trebuchet MS"/>
              </a:rPr>
              <a:t>A/D </a:t>
            </a:r>
            <a:r>
              <a:rPr dirty="0" sz="2350" spc="-150">
                <a:latin typeface="Trebuchet MS"/>
                <a:cs typeface="Trebuchet MS"/>
              </a:rPr>
              <a:t>Converter, </a:t>
            </a:r>
            <a:r>
              <a:rPr dirty="0" sz="2350" spc="-114">
                <a:latin typeface="Trebuchet MS"/>
                <a:cs typeface="Trebuchet MS"/>
              </a:rPr>
              <a:t>Serial </a:t>
            </a:r>
            <a:r>
              <a:rPr dirty="0" sz="2350" spc="-190">
                <a:latin typeface="Trebuchet MS"/>
                <a:cs typeface="Trebuchet MS"/>
              </a:rPr>
              <a:t>I/O, </a:t>
            </a:r>
            <a:r>
              <a:rPr dirty="0" sz="2350" spc="-85">
                <a:latin typeface="Trebuchet MS"/>
                <a:cs typeface="Trebuchet MS"/>
              </a:rPr>
              <a:t>and</a:t>
            </a:r>
            <a:r>
              <a:rPr dirty="0" sz="2350" spc="-375"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Low-Voltage  </a:t>
            </a:r>
            <a:r>
              <a:rPr dirty="0" sz="2350" spc="-110">
                <a:latin typeface="Trebuchet MS"/>
                <a:cs typeface="Trebuchet MS"/>
              </a:rPr>
              <a:t>Detection</a:t>
            </a:r>
            <a:r>
              <a:rPr dirty="0" sz="2350" spc="-190">
                <a:latin typeface="Trebuchet MS"/>
                <a:cs typeface="Trebuchet MS"/>
              </a:rPr>
              <a:t> </a:t>
            </a:r>
            <a:r>
              <a:rPr dirty="0" sz="2350" spc="-20">
                <a:latin typeface="Trebuchet MS"/>
                <a:cs typeface="Trebuchet MS"/>
              </a:rPr>
              <a:t>Module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3240"/>
              </a:lnSpc>
              <a:spcBef>
                <a:spcPts val="185"/>
              </a:spcBef>
            </a:pPr>
            <a:r>
              <a:rPr dirty="0" sz="2750" spc="-65">
                <a:latin typeface="Wingdings"/>
                <a:cs typeface="Wingdings"/>
              </a:rPr>
              <a:t></a:t>
            </a:r>
            <a:r>
              <a:rPr dirty="0" sz="2750" spc="-65">
                <a:latin typeface="Trebuchet MS"/>
                <a:cs typeface="Trebuchet MS"/>
              </a:rPr>
              <a:t>SFRs</a:t>
            </a:r>
            <a:endParaRPr sz="2750">
              <a:latin typeface="Trebuchet MS"/>
              <a:cs typeface="Trebuchet MS"/>
            </a:endParaRPr>
          </a:p>
          <a:p>
            <a:pPr marL="561340" indent="-182880">
              <a:lnSpc>
                <a:spcPts val="2760"/>
              </a:lnSpc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60">
                <a:latin typeface="Trebuchet MS"/>
                <a:cs typeface="Trebuchet MS"/>
              </a:rPr>
              <a:t>Used </a:t>
            </a:r>
            <a:r>
              <a:rPr dirty="0" sz="2350" spc="-95">
                <a:latin typeface="Trebuchet MS"/>
                <a:cs typeface="Trebuchet MS"/>
              </a:rPr>
              <a:t>to </a:t>
            </a:r>
            <a:r>
              <a:rPr dirty="0" sz="2350" spc="-90">
                <a:latin typeface="Trebuchet MS"/>
                <a:cs typeface="Trebuchet MS"/>
              </a:rPr>
              <a:t>setup </a:t>
            </a:r>
            <a:r>
              <a:rPr dirty="0" sz="2350" spc="-110">
                <a:latin typeface="Trebuchet MS"/>
                <a:cs typeface="Trebuchet MS"/>
              </a:rPr>
              <a:t>the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550">
                <a:latin typeface="Trebuchet MS"/>
                <a:cs typeface="Trebuchet MS"/>
              </a:rPr>
              <a:t> </a:t>
            </a:r>
            <a:r>
              <a:rPr dirty="0" sz="2350" spc="-105">
                <a:latin typeface="Trebuchet MS"/>
                <a:cs typeface="Trebuchet MS"/>
              </a:rPr>
              <a:t>process:</a:t>
            </a:r>
            <a:endParaRPr sz="2350">
              <a:latin typeface="Trebuchet MS"/>
              <a:cs typeface="Trebuchet MS"/>
            </a:endParaRPr>
          </a:p>
          <a:p>
            <a:pPr lvl="1" marL="1292860" indent="-182880">
              <a:lnSpc>
                <a:spcPct val="100000"/>
              </a:lnSpc>
              <a:spcBef>
                <a:spcPts val="5"/>
              </a:spcBef>
              <a:buSzPct val="94736"/>
              <a:buFont typeface="Wingdings"/>
              <a:buChar char=""/>
              <a:tabLst>
                <a:tab pos="1292860" algn="l"/>
                <a:tab pos="2938145" algn="l"/>
              </a:tabLst>
            </a:pPr>
            <a:r>
              <a:rPr dirty="0" sz="1900" spc="-50">
                <a:solidFill>
                  <a:srgbClr val="990099"/>
                </a:solidFill>
                <a:latin typeface="Trebuchet MS"/>
                <a:cs typeface="Trebuchet MS"/>
              </a:rPr>
              <a:t>RCON	</a:t>
            </a:r>
            <a:r>
              <a:rPr dirty="0" sz="1900" spc="-85">
                <a:latin typeface="Trebuchet MS"/>
                <a:cs typeface="Trebuchet MS"/>
              </a:rPr>
              <a:t>Register </a:t>
            </a:r>
            <a:r>
              <a:rPr dirty="0" sz="1900" spc="-75">
                <a:latin typeface="Trebuchet MS"/>
                <a:cs typeface="Trebuchet MS"/>
              </a:rPr>
              <a:t>Control </a:t>
            </a:r>
            <a:r>
              <a:rPr dirty="0" sz="1900" spc="-80">
                <a:latin typeface="Trebuchet MS"/>
                <a:cs typeface="Trebuchet MS"/>
              </a:rPr>
              <a:t>(global</a:t>
            </a:r>
            <a:r>
              <a:rPr dirty="0" sz="1900" spc="-254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priority)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2195" y="4080763"/>
            <a:ext cx="353758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20"/>
              </a:spcBef>
              <a:buSzPct val="94736"/>
              <a:buFont typeface="Wingdings"/>
              <a:buChar char=""/>
              <a:tabLst>
                <a:tab pos="195580" algn="l"/>
                <a:tab pos="1840864" algn="l"/>
              </a:tabLst>
            </a:pPr>
            <a:r>
              <a:rPr dirty="0" sz="1900" spc="-60">
                <a:solidFill>
                  <a:srgbClr val="990099"/>
                </a:solidFill>
                <a:latin typeface="Trebuchet MS"/>
                <a:cs typeface="Trebuchet MS"/>
              </a:rPr>
              <a:t>INTCON	</a:t>
            </a:r>
            <a:r>
              <a:rPr dirty="0" sz="1900" spc="-75">
                <a:latin typeface="Trebuchet MS"/>
                <a:cs typeface="Trebuchet MS"/>
              </a:rPr>
              <a:t>Interrupt</a:t>
            </a:r>
            <a:r>
              <a:rPr dirty="0" sz="1900" spc="-190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Control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2195" y="4367276"/>
            <a:ext cx="292925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20"/>
              </a:spcBef>
              <a:buSzPct val="94736"/>
              <a:buFont typeface="Wingdings"/>
              <a:buChar char=""/>
              <a:tabLst>
                <a:tab pos="195580" algn="l"/>
              </a:tabLst>
            </a:pPr>
            <a:r>
              <a:rPr dirty="0" sz="1900" spc="-60">
                <a:solidFill>
                  <a:srgbClr val="990099"/>
                </a:solidFill>
                <a:latin typeface="Trebuchet MS"/>
                <a:cs typeface="Trebuchet MS"/>
              </a:rPr>
              <a:t>INTCON2</a:t>
            </a:r>
            <a:r>
              <a:rPr dirty="0" sz="1900" spc="-60">
                <a:latin typeface="Trebuchet MS"/>
                <a:cs typeface="Trebuchet MS"/>
              </a:rPr>
              <a:t>Interrupt</a:t>
            </a:r>
            <a:r>
              <a:rPr dirty="0" sz="1900" spc="-180">
                <a:latin typeface="Trebuchet MS"/>
                <a:cs typeface="Trebuchet MS"/>
              </a:rPr>
              <a:t> </a:t>
            </a:r>
            <a:r>
              <a:rPr dirty="0" sz="1900" spc="-70">
                <a:latin typeface="Trebuchet MS"/>
                <a:cs typeface="Trebuchet MS"/>
              </a:rPr>
              <a:t>Control2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2195" y="4656835"/>
            <a:ext cx="5198110" cy="11811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95580" indent="-182880">
              <a:lnSpc>
                <a:spcPts val="2270"/>
              </a:lnSpc>
              <a:spcBef>
                <a:spcPts val="120"/>
              </a:spcBef>
              <a:buSzPct val="94736"/>
              <a:buFont typeface="Wingdings"/>
              <a:buChar char=""/>
              <a:tabLst>
                <a:tab pos="195580" algn="l"/>
              </a:tabLst>
            </a:pPr>
            <a:r>
              <a:rPr dirty="0" sz="1900" spc="-55">
                <a:solidFill>
                  <a:srgbClr val="990099"/>
                </a:solidFill>
                <a:latin typeface="Trebuchet MS"/>
                <a:cs typeface="Trebuchet MS"/>
              </a:rPr>
              <a:t>INTCON3 </a:t>
            </a:r>
            <a:r>
              <a:rPr dirty="0" sz="1900" spc="-75">
                <a:latin typeface="Trebuchet MS"/>
                <a:cs typeface="Trebuchet MS"/>
              </a:rPr>
              <a:t>Interrupt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70">
                <a:latin typeface="Trebuchet MS"/>
                <a:cs typeface="Trebuchet MS"/>
              </a:rPr>
              <a:t>Control3</a:t>
            </a:r>
            <a:endParaRPr sz="1900">
              <a:latin typeface="Trebuchet MS"/>
              <a:cs typeface="Trebuchet MS"/>
            </a:endParaRPr>
          </a:p>
          <a:p>
            <a:pPr marL="195580" indent="-182880">
              <a:lnSpc>
                <a:spcPts val="2270"/>
              </a:lnSpc>
              <a:buSzPct val="94736"/>
              <a:buFont typeface="Wingdings"/>
              <a:buChar char=""/>
              <a:tabLst>
                <a:tab pos="195580" algn="l"/>
                <a:tab pos="1840864" algn="l"/>
              </a:tabLst>
            </a:pPr>
            <a:r>
              <a:rPr dirty="0" sz="1900" spc="-55">
                <a:solidFill>
                  <a:srgbClr val="990099"/>
                </a:solidFill>
                <a:latin typeface="Trebuchet MS"/>
                <a:cs typeface="Trebuchet MS"/>
              </a:rPr>
              <a:t>PIR1</a:t>
            </a:r>
            <a:r>
              <a:rPr dirty="0" sz="1900" spc="-13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990099"/>
                </a:solidFill>
                <a:latin typeface="Trebuchet MS"/>
                <a:cs typeface="Trebuchet MS"/>
              </a:rPr>
              <a:t>and</a:t>
            </a:r>
            <a:r>
              <a:rPr dirty="0" sz="1900" spc="-130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990099"/>
                </a:solidFill>
                <a:latin typeface="Trebuchet MS"/>
                <a:cs typeface="Trebuchet MS"/>
              </a:rPr>
              <a:t>PIR2	</a:t>
            </a:r>
            <a:r>
              <a:rPr dirty="0" sz="1900" spc="-90">
                <a:latin typeface="Trebuchet MS"/>
                <a:cs typeface="Trebuchet MS"/>
              </a:rPr>
              <a:t>Peripheral </a:t>
            </a:r>
            <a:r>
              <a:rPr dirty="0" sz="1900" spc="-75">
                <a:latin typeface="Trebuchet MS"/>
                <a:cs typeface="Trebuchet MS"/>
              </a:rPr>
              <a:t>Interrupt </a:t>
            </a:r>
            <a:r>
              <a:rPr dirty="0" sz="1900" spc="-80">
                <a:latin typeface="Trebuchet MS"/>
                <a:cs typeface="Trebuchet MS"/>
              </a:rPr>
              <a:t>Register1 </a:t>
            </a:r>
            <a:r>
              <a:rPr dirty="0" sz="1900" spc="-35">
                <a:latin typeface="Trebuchet MS"/>
                <a:cs typeface="Trebuchet MS"/>
              </a:rPr>
              <a:t>&amp;</a:t>
            </a:r>
            <a:r>
              <a:rPr dirty="0" sz="1900" spc="-310">
                <a:latin typeface="Trebuchet MS"/>
                <a:cs typeface="Trebuchet MS"/>
              </a:rPr>
              <a:t> </a:t>
            </a:r>
            <a:r>
              <a:rPr dirty="0" sz="1900" spc="-25">
                <a:latin typeface="Trebuchet MS"/>
                <a:cs typeface="Trebuchet MS"/>
              </a:rPr>
              <a:t>2</a:t>
            </a:r>
            <a:endParaRPr sz="1900">
              <a:latin typeface="Trebuchet MS"/>
              <a:cs typeface="Trebuchet MS"/>
            </a:endParaRPr>
          </a:p>
          <a:p>
            <a:pPr marL="195580" indent="-182880">
              <a:lnSpc>
                <a:spcPts val="2270"/>
              </a:lnSpc>
              <a:buSzPct val="94736"/>
              <a:buFont typeface="Wingdings"/>
              <a:buChar char=""/>
              <a:tabLst>
                <a:tab pos="195580" algn="l"/>
                <a:tab pos="1840864" algn="l"/>
              </a:tabLst>
            </a:pPr>
            <a:r>
              <a:rPr dirty="0" sz="1900" spc="-60">
                <a:solidFill>
                  <a:srgbClr val="990099"/>
                </a:solidFill>
                <a:latin typeface="Trebuchet MS"/>
                <a:cs typeface="Trebuchet MS"/>
              </a:rPr>
              <a:t>PIE1</a:t>
            </a:r>
            <a:r>
              <a:rPr dirty="0" sz="1900" spc="-13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990099"/>
                </a:solidFill>
                <a:latin typeface="Trebuchet MS"/>
                <a:cs typeface="Trebuchet MS"/>
              </a:rPr>
              <a:t>and</a:t>
            </a:r>
            <a:r>
              <a:rPr dirty="0" sz="1900" spc="-130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60">
                <a:solidFill>
                  <a:srgbClr val="990099"/>
                </a:solidFill>
                <a:latin typeface="Trebuchet MS"/>
                <a:cs typeface="Trebuchet MS"/>
              </a:rPr>
              <a:t>PIE2	</a:t>
            </a:r>
            <a:r>
              <a:rPr dirty="0" sz="1900" spc="-90">
                <a:latin typeface="Trebuchet MS"/>
                <a:cs typeface="Trebuchet MS"/>
              </a:rPr>
              <a:t>Peripheral </a:t>
            </a:r>
            <a:r>
              <a:rPr dirty="0" sz="1900" spc="-75">
                <a:latin typeface="Trebuchet MS"/>
                <a:cs typeface="Trebuchet MS"/>
              </a:rPr>
              <a:t>Interrupt </a:t>
            </a:r>
            <a:r>
              <a:rPr dirty="0" sz="1900" spc="-80">
                <a:latin typeface="Trebuchet MS"/>
                <a:cs typeface="Trebuchet MS"/>
              </a:rPr>
              <a:t>Enable </a:t>
            </a:r>
            <a:r>
              <a:rPr dirty="0" sz="1900" spc="-25">
                <a:latin typeface="Trebuchet MS"/>
                <a:cs typeface="Trebuchet MS"/>
              </a:rPr>
              <a:t>1 </a:t>
            </a:r>
            <a:r>
              <a:rPr dirty="0" sz="1900" spc="-35">
                <a:latin typeface="Trebuchet MS"/>
                <a:cs typeface="Trebuchet MS"/>
              </a:rPr>
              <a:t>&amp;</a:t>
            </a:r>
            <a:r>
              <a:rPr dirty="0" sz="1900" spc="-405">
                <a:latin typeface="Trebuchet MS"/>
                <a:cs typeface="Trebuchet MS"/>
              </a:rPr>
              <a:t> </a:t>
            </a:r>
            <a:r>
              <a:rPr dirty="0" sz="1900" spc="-25">
                <a:latin typeface="Trebuchet MS"/>
                <a:cs typeface="Trebuchet MS"/>
              </a:rPr>
              <a:t>2</a:t>
            </a:r>
            <a:endParaRPr sz="1900">
              <a:latin typeface="Trebuchet MS"/>
              <a:cs typeface="Trebuchet MS"/>
            </a:endParaRPr>
          </a:p>
          <a:p>
            <a:pPr marL="195580" indent="-182880">
              <a:lnSpc>
                <a:spcPts val="2270"/>
              </a:lnSpc>
              <a:buSzPct val="94736"/>
              <a:buFont typeface="Wingdings"/>
              <a:buChar char=""/>
              <a:tabLst>
                <a:tab pos="195580" algn="l"/>
                <a:tab pos="1840864" algn="l"/>
              </a:tabLst>
            </a:pPr>
            <a:r>
              <a:rPr dirty="0" sz="1900" spc="-55">
                <a:solidFill>
                  <a:srgbClr val="990099"/>
                </a:solidFill>
                <a:latin typeface="Trebuchet MS"/>
                <a:cs typeface="Trebuchet MS"/>
              </a:rPr>
              <a:t>IPR1</a:t>
            </a:r>
            <a:r>
              <a:rPr dirty="0" sz="1900" spc="-130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990099"/>
                </a:solidFill>
                <a:latin typeface="Trebuchet MS"/>
                <a:cs typeface="Trebuchet MS"/>
              </a:rPr>
              <a:t>and</a:t>
            </a:r>
            <a:r>
              <a:rPr dirty="0" sz="1900" spc="-12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solidFill>
                  <a:srgbClr val="990099"/>
                </a:solidFill>
                <a:latin typeface="Trebuchet MS"/>
                <a:cs typeface="Trebuchet MS"/>
              </a:rPr>
              <a:t>IPR2	</a:t>
            </a:r>
            <a:r>
              <a:rPr dirty="0" sz="1900" spc="-75">
                <a:latin typeface="Trebuchet MS"/>
                <a:cs typeface="Trebuchet MS"/>
              </a:rPr>
              <a:t>Interrupt </a:t>
            </a:r>
            <a:r>
              <a:rPr dirty="0" sz="1900" spc="-80">
                <a:latin typeface="Trebuchet MS"/>
                <a:cs typeface="Trebuchet MS"/>
              </a:rPr>
              <a:t>Priority </a:t>
            </a:r>
            <a:r>
              <a:rPr dirty="0" sz="1900" spc="-85">
                <a:latin typeface="Trebuchet MS"/>
                <a:cs typeface="Trebuchet MS"/>
              </a:rPr>
              <a:t>Register </a:t>
            </a:r>
            <a:r>
              <a:rPr dirty="0" sz="1900" spc="-25">
                <a:latin typeface="Trebuchet MS"/>
                <a:cs typeface="Trebuchet MS"/>
              </a:rPr>
              <a:t>1</a:t>
            </a:r>
            <a:r>
              <a:rPr dirty="0" sz="1900" spc="-440">
                <a:latin typeface="Trebuchet MS"/>
                <a:cs typeface="Trebuchet MS"/>
              </a:rPr>
              <a:t> </a:t>
            </a:r>
            <a:r>
              <a:rPr dirty="0" sz="1900" spc="-35">
                <a:latin typeface="Trebuchet MS"/>
                <a:cs typeface="Trebuchet MS"/>
              </a:rPr>
              <a:t>&amp; </a:t>
            </a:r>
            <a:r>
              <a:rPr dirty="0" sz="1900" spc="-25">
                <a:latin typeface="Trebuchet MS"/>
                <a:cs typeface="Trebuchet MS"/>
              </a:rPr>
              <a:t>2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86800" y="4861559"/>
            <a:ext cx="487680" cy="1219200"/>
          </a:xfrm>
          <a:custGeom>
            <a:avLst/>
            <a:gdLst/>
            <a:ahLst/>
            <a:cxnLst/>
            <a:rect l="l" t="t" r="r" b="b"/>
            <a:pathLst>
              <a:path w="487679" h="1219200">
                <a:moveTo>
                  <a:pt x="0" y="0"/>
                </a:moveTo>
                <a:lnTo>
                  <a:pt x="64822" y="3629"/>
                </a:lnTo>
                <a:lnTo>
                  <a:pt x="123070" y="13871"/>
                </a:lnTo>
                <a:lnTo>
                  <a:pt x="172420" y="29757"/>
                </a:lnTo>
                <a:lnTo>
                  <a:pt x="210548" y="50319"/>
                </a:lnTo>
                <a:lnTo>
                  <a:pt x="243839" y="101598"/>
                </a:lnTo>
                <a:lnTo>
                  <a:pt x="243839" y="508001"/>
                </a:lnTo>
                <a:lnTo>
                  <a:pt x="252550" y="535010"/>
                </a:lnTo>
                <a:lnTo>
                  <a:pt x="315259" y="579842"/>
                </a:lnTo>
                <a:lnTo>
                  <a:pt x="364609" y="595728"/>
                </a:lnTo>
                <a:lnTo>
                  <a:pt x="422857" y="605970"/>
                </a:lnTo>
                <a:lnTo>
                  <a:pt x="487679" y="609599"/>
                </a:lnTo>
                <a:lnTo>
                  <a:pt x="422857" y="613229"/>
                </a:lnTo>
                <a:lnTo>
                  <a:pt x="364609" y="623471"/>
                </a:lnTo>
                <a:lnTo>
                  <a:pt x="315259" y="639357"/>
                </a:lnTo>
                <a:lnTo>
                  <a:pt x="277131" y="659919"/>
                </a:lnTo>
                <a:lnTo>
                  <a:pt x="243839" y="711198"/>
                </a:lnTo>
                <a:lnTo>
                  <a:pt x="243839" y="1117599"/>
                </a:lnTo>
                <a:lnTo>
                  <a:pt x="235129" y="1144611"/>
                </a:lnTo>
                <a:lnTo>
                  <a:pt x="210548" y="1168881"/>
                </a:lnTo>
                <a:lnTo>
                  <a:pt x="172420" y="1189443"/>
                </a:lnTo>
                <a:lnTo>
                  <a:pt x="123070" y="1205329"/>
                </a:lnTo>
                <a:lnTo>
                  <a:pt x="64822" y="1215571"/>
                </a:lnTo>
                <a:lnTo>
                  <a:pt x="0" y="121919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86319" y="4211320"/>
            <a:ext cx="487680" cy="731520"/>
          </a:xfrm>
          <a:custGeom>
            <a:avLst/>
            <a:gdLst/>
            <a:ahLst/>
            <a:cxnLst/>
            <a:rect l="l" t="t" r="r" b="b"/>
            <a:pathLst>
              <a:path w="487679" h="731520">
                <a:moveTo>
                  <a:pt x="0" y="0"/>
                </a:moveTo>
                <a:lnTo>
                  <a:pt x="64822" y="2177"/>
                </a:lnTo>
                <a:lnTo>
                  <a:pt x="123070" y="8322"/>
                </a:lnTo>
                <a:lnTo>
                  <a:pt x="172420" y="17854"/>
                </a:lnTo>
                <a:lnTo>
                  <a:pt x="210548" y="30192"/>
                </a:lnTo>
                <a:lnTo>
                  <a:pt x="243839" y="60959"/>
                </a:lnTo>
                <a:lnTo>
                  <a:pt x="243839" y="304799"/>
                </a:lnTo>
                <a:lnTo>
                  <a:pt x="252550" y="321005"/>
                </a:lnTo>
                <a:lnTo>
                  <a:pt x="315259" y="347905"/>
                </a:lnTo>
                <a:lnTo>
                  <a:pt x="364609" y="357437"/>
                </a:lnTo>
                <a:lnTo>
                  <a:pt x="422857" y="363582"/>
                </a:lnTo>
                <a:lnTo>
                  <a:pt x="487679" y="365759"/>
                </a:lnTo>
                <a:lnTo>
                  <a:pt x="422857" y="367937"/>
                </a:lnTo>
                <a:lnTo>
                  <a:pt x="364609" y="374082"/>
                </a:lnTo>
                <a:lnTo>
                  <a:pt x="315259" y="383614"/>
                </a:lnTo>
                <a:lnTo>
                  <a:pt x="277131" y="395952"/>
                </a:lnTo>
                <a:lnTo>
                  <a:pt x="243839" y="426719"/>
                </a:lnTo>
                <a:lnTo>
                  <a:pt x="243839" y="670559"/>
                </a:lnTo>
                <a:lnTo>
                  <a:pt x="235129" y="686765"/>
                </a:lnTo>
                <a:lnTo>
                  <a:pt x="210548" y="701327"/>
                </a:lnTo>
                <a:lnTo>
                  <a:pt x="172420" y="713665"/>
                </a:lnTo>
                <a:lnTo>
                  <a:pt x="123070" y="723197"/>
                </a:lnTo>
                <a:lnTo>
                  <a:pt x="64822" y="729342"/>
                </a:lnTo>
                <a:lnTo>
                  <a:pt x="0" y="73151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57299" y="4248403"/>
            <a:ext cx="706755" cy="5130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</a:pPr>
            <a:r>
              <a:rPr dirty="0" sz="1050" spc="5" b="1">
                <a:latin typeface="Verdana"/>
                <a:cs typeface="Verdana"/>
              </a:rPr>
              <a:t>external  </a:t>
            </a:r>
            <a:r>
              <a:rPr dirty="0" sz="1050" spc="-5" b="1">
                <a:latin typeface="Verdana"/>
                <a:cs typeface="Verdana"/>
              </a:rPr>
              <a:t>i</a:t>
            </a:r>
            <a:r>
              <a:rPr dirty="0" sz="1050" spc="5" b="1">
                <a:latin typeface="Verdana"/>
                <a:cs typeface="Verdana"/>
              </a:rPr>
              <a:t>n</a:t>
            </a:r>
            <a:r>
              <a:rPr dirty="0" sz="1050" spc="-5" b="1">
                <a:latin typeface="Verdana"/>
                <a:cs typeface="Verdana"/>
              </a:rPr>
              <a:t>t</a:t>
            </a:r>
            <a:r>
              <a:rPr dirty="0" sz="1050" spc="5" b="1">
                <a:latin typeface="Verdana"/>
                <a:cs typeface="Verdana"/>
              </a:rPr>
              <a:t>errup</a:t>
            </a:r>
            <a:r>
              <a:rPr dirty="0" sz="1050" b="1">
                <a:latin typeface="Verdana"/>
                <a:cs typeface="Verdana"/>
              </a:rPr>
              <a:t>t  </a:t>
            </a:r>
            <a:r>
              <a:rPr dirty="0" sz="1050" spc="5" b="1">
                <a:latin typeface="Verdana"/>
                <a:cs typeface="Verdana"/>
              </a:rPr>
              <a:t>sources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3938" y="4979923"/>
            <a:ext cx="803910" cy="464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dirty="0" sz="950" b="1">
                <a:latin typeface="Verdana"/>
                <a:cs typeface="Verdana"/>
              </a:rPr>
              <a:t>Handle  Internal  </a:t>
            </a:r>
            <a:r>
              <a:rPr dirty="0" sz="950" b="1">
                <a:latin typeface="Verdana"/>
                <a:cs typeface="Verdana"/>
              </a:rPr>
              <a:t>p</a:t>
            </a:r>
            <a:r>
              <a:rPr dirty="0" sz="950" spc="5" b="1">
                <a:latin typeface="Verdana"/>
                <a:cs typeface="Verdana"/>
              </a:rPr>
              <a:t>er</a:t>
            </a:r>
            <a:r>
              <a:rPr dirty="0" sz="950" spc="5" b="1">
                <a:latin typeface="Verdana"/>
                <a:cs typeface="Verdana"/>
              </a:rPr>
              <a:t>i</a:t>
            </a:r>
            <a:r>
              <a:rPr dirty="0" sz="950" b="1">
                <a:latin typeface="Verdana"/>
                <a:cs typeface="Verdana"/>
              </a:rPr>
              <a:t>ph</a:t>
            </a:r>
            <a:r>
              <a:rPr dirty="0" sz="950" spc="5" b="1">
                <a:latin typeface="Verdana"/>
                <a:cs typeface="Verdana"/>
              </a:rPr>
              <a:t>er</a:t>
            </a:r>
            <a:r>
              <a:rPr dirty="0" sz="950" b="1">
                <a:latin typeface="Verdana"/>
                <a:cs typeface="Verdana"/>
              </a:rPr>
              <a:t>a</a:t>
            </a:r>
            <a:r>
              <a:rPr dirty="0" sz="950" spc="5" b="1">
                <a:latin typeface="Verdana"/>
                <a:cs typeface="Verdana"/>
              </a:rPr>
              <a:t>l</a:t>
            </a:r>
            <a:r>
              <a:rPr dirty="0" sz="950" spc="5" b="1">
                <a:latin typeface="Verdana"/>
                <a:cs typeface="Verdana"/>
              </a:rPr>
              <a:t>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6419" y="6357620"/>
            <a:ext cx="596265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5" b="1">
                <a:latin typeface="Verdana"/>
                <a:cs typeface="Verdana"/>
              </a:rPr>
              <a:t>Click </a:t>
            </a:r>
            <a:r>
              <a:rPr dirty="0" sz="1900" spc="15" b="1">
                <a:latin typeface="Verdana"/>
                <a:cs typeface="Verdana"/>
              </a:rPr>
              <a:t>here: </a:t>
            </a:r>
            <a:r>
              <a:rPr dirty="0" u="sng" sz="1900" spc="10" b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cs typeface="Verdana"/>
              </a:rPr>
              <a:t>Summery of Interrupt</a:t>
            </a:r>
            <a:r>
              <a:rPr dirty="0" u="sng" sz="1900" spc="-25" b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 spc="10" b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Verdana"/>
                <a:cs typeface="Verdana"/>
              </a:rPr>
              <a:t>Registers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4269740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25">
                <a:latin typeface="Trebuchet MS"/>
                <a:cs typeface="Trebuchet MS"/>
              </a:rPr>
              <a:t>PIC18 </a:t>
            </a:r>
            <a:r>
              <a:rPr dirty="0" sz="3500" spc="-165">
                <a:latin typeface="Trebuchet MS"/>
                <a:cs typeface="Trebuchet MS"/>
              </a:rPr>
              <a:t>Interrupt</a:t>
            </a:r>
            <a:r>
              <a:rPr dirty="0" sz="3500" spc="-430">
                <a:latin typeface="Trebuchet MS"/>
                <a:cs typeface="Trebuchet MS"/>
              </a:rPr>
              <a:t> </a:t>
            </a:r>
            <a:r>
              <a:rPr dirty="0" sz="3500" spc="-130">
                <a:latin typeface="Trebuchet MS"/>
                <a:cs typeface="Trebuchet MS"/>
              </a:rPr>
              <a:t>Sources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796" y="2160523"/>
            <a:ext cx="8132445" cy="189103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94945" marR="5080" indent="-182880">
              <a:lnSpc>
                <a:spcPts val="2420"/>
              </a:lnSpc>
              <a:spcBef>
                <a:spcPts val="395"/>
              </a:spcBef>
            </a:pPr>
            <a:r>
              <a:rPr dirty="0" sz="2200" spc="-120">
                <a:latin typeface="Wingdings"/>
                <a:cs typeface="Wingdings"/>
              </a:rPr>
              <a:t></a:t>
            </a:r>
            <a:r>
              <a:rPr dirty="0" sz="2200" spc="-120">
                <a:latin typeface="Trebuchet MS"/>
                <a:cs typeface="Trebuchet MS"/>
              </a:rPr>
              <a:t>To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95">
                <a:latin typeface="Trebuchet MS"/>
                <a:cs typeface="Trebuchet MS"/>
              </a:rPr>
              <a:t>recognize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the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occurrence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70">
                <a:latin typeface="Trebuchet MS"/>
                <a:cs typeface="Trebuchet MS"/>
              </a:rPr>
              <a:t>of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an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interrupt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100">
                <a:latin typeface="Trebuchet MS"/>
                <a:cs typeface="Trebuchet MS"/>
              </a:rPr>
              <a:t>request,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the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95">
                <a:latin typeface="Trebuchet MS"/>
                <a:cs typeface="Trebuchet MS"/>
              </a:rPr>
              <a:t>MPU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55">
                <a:latin typeface="Trebuchet MS"/>
                <a:cs typeface="Trebuchet MS"/>
              </a:rPr>
              <a:t>needs  </a:t>
            </a:r>
            <a:r>
              <a:rPr dirty="0" sz="2200" spc="-80">
                <a:latin typeface="Trebuchet MS"/>
                <a:cs typeface="Trebuchet MS"/>
              </a:rPr>
              <a:t>to </a:t>
            </a:r>
            <a:r>
              <a:rPr dirty="0" sz="2200" spc="-100">
                <a:latin typeface="Trebuchet MS"/>
                <a:cs typeface="Trebuchet MS"/>
              </a:rPr>
              <a:t>check </a:t>
            </a:r>
            <a:r>
              <a:rPr dirty="0" sz="2200" spc="-85">
                <a:latin typeface="Trebuchet MS"/>
                <a:cs typeface="Trebuchet MS"/>
              </a:rPr>
              <a:t>the </a:t>
            </a:r>
            <a:r>
              <a:rPr dirty="0" sz="2200" spc="-80">
                <a:latin typeface="Trebuchet MS"/>
                <a:cs typeface="Trebuchet MS"/>
              </a:rPr>
              <a:t>following </a:t>
            </a:r>
            <a:r>
              <a:rPr dirty="0" sz="2200" spc="-90">
                <a:solidFill>
                  <a:srgbClr val="3333FF"/>
                </a:solidFill>
                <a:latin typeface="Trebuchet MS"/>
                <a:cs typeface="Trebuchet MS"/>
              </a:rPr>
              <a:t>three</a:t>
            </a:r>
            <a:r>
              <a:rPr dirty="0" sz="2200" spc="-420">
                <a:solidFill>
                  <a:srgbClr val="3333FF"/>
                </a:solidFill>
                <a:latin typeface="Trebuchet MS"/>
                <a:cs typeface="Trebuchet MS"/>
              </a:rPr>
              <a:t> </a:t>
            </a:r>
            <a:r>
              <a:rPr dirty="0" sz="2200" spc="-105">
                <a:solidFill>
                  <a:srgbClr val="3333FF"/>
                </a:solidFill>
                <a:latin typeface="Trebuchet MS"/>
                <a:cs typeface="Trebuchet MS"/>
              </a:rPr>
              <a:t>bits</a:t>
            </a:r>
            <a:r>
              <a:rPr dirty="0" sz="2200" spc="-105">
                <a:latin typeface="Trebuchet MS"/>
                <a:cs typeface="Trebuchet MS"/>
              </a:rPr>
              <a:t>:</a:t>
            </a:r>
            <a:endParaRPr sz="220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spcBef>
                <a:spcPts val="210"/>
              </a:spcBef>
              <a:buSzPct val="94736"/>
              <a:buFont typeface="Wingdings"/>
              <a:buChar char=""/>
              <a:tabLst>
                <a:tab pos="561340" algn="l"/>
              </a:tabLst>
            </a:pPr>
            <a:r>
              <a:rPr dirty="0" sz="1900" spc="-95">
                <a:latin typeface="Trebuchet MS"/>
                <a:cs typeface="Trebuchet MS"/>
              </a:rPr>
              <a:t>The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95">
                <a:solidFill>
                  <a:srgbClr val="990099"/>
                </a:solidFill>
                <a:latin typeface="Trebuchet MS"/>
                <a:cs typeface="Trebuchet MS"/>
              </a:rPr>
              <a:t>flag</a:t>
            </a:r>
            <a:r>
              <a:rPr dirty="0" sz="1900" spc="-13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90">
                <a:latin typeface="Trebuchet MS"/>
                <a:cs typeface="Trebuchet MS"/>
              </a:rPr>
              <a:t>bit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to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95">
                <a:latin typeface="Trebuchet MS"/>
                <a:cs typeface="Trebuchet MS"/>
              </a:rPr>
              <a:t>indicate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90">
                <a:latin typeface="Trebuchet MS"/>
                <a:cs typeface="Trebuchet MS"/>
              </a:rPr>
              <a:t>that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an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interrupt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request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5">
                <a:latin typeface="Trebuchet MS"/>
                <a:cs typeface="Trebuchet MS"/>
              </a:rPr>
              <a:t>is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70">
                <a:latin typeface="Trebuchet MS"/>
                <a:cs typeface="Trebuchet MS"/>
              </a:rPr>
              <a:t>present</a:t>
            </a:r>
            <a:endParaRPr sz="1900">
              <a:latin typeface="Trebuchet MS"/>
              <a:cs typeface="Trebuchet MS"/>
            </a:endParaRPr>
          </a:p>
          <a:p>
            <a:pPr marL="561340" marR="462280" indent="-182880">
              <a:lnSpc>
                <a:spcPts val="2060"/>
              </a:lnSpc>
              <a:spcBef>
                <a:spcPts val="470"/>
              </a:spcBef>
              <a:buSzPct val="94736"/>
              <a:buFont typeface="Wingdings"/>
              <a:buChar char=""/>
              <a:tabLst>
                <a:tab pos="561340" algn="l"/>
              </a:tabLst>
            </a:pPr>
            <a:r>
              <a:rPr dirty="0" sz="1900" spc="-95">
                <a:latin typeface="Trebuchet MS"/>
                <a:cs typeface="Trebuchet MS"/>
              </a:rPr>
              <a:t>The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75">
                <a:solidFill>
                  <a:srgbClr val="990099"/>
                </a:solidFill>
                <a:latin typeface="Trebuchet MS"/>
                <a:cs typeface="Trebuchet MS"/>
              </a:rPr>
              <a:t>enable</a:t>
            </a:r>
            <a:r>
              <a:rPr dirty="0" sz="1900" spc="-12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90">
                <a:latin typeface="Trebuchet MS"/>
                <a:cs typeface="Trebuchet MS"/>
              </a:rPr>
              <a:t>bit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to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95">
                <a:latin typeface="Trebuchet MS"/>
                <a:cs typeface="Trebuchet MS"/>
              </a:rPr>
              <a:t>redirect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the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70">
                <a:latin typeface="Trebuchet MS"/>
                <a:cs typeface="Trebuchet MS"/>
              </a:rPr>
              <a:t>program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90">
                <a:latin typeface="Trebuchet MS"/>
                <a:cs typeface="Trebuchet MS"/>
              </a:rPr>
              <a:t>execution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to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the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interrupt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85">
                <a:latin typeface="Trebuchet MS"/>
                <a:cs typeface="Trebuchet MS"/>
              </a:rPr>
              <a:t>vector  </a:t>
            </a:r>
            <a:r>
              <a:rPr dirty="0" sz="1900" spc="-55">
                <a:latin typeface="Trebuchet MS"/>
                <a:cs typeface="Trebuchet MS"/>
              </a:rPr>
              <a:t>address</a:t>
            </a:r>
            <a:endParaRPr sz="190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spcBef>
                <a:spcPts val="190"/>
              </a:spcBef>
              <a:buSzPct val="94736"/>
              <a:buFont typeface="Wingdings"/>
              <a:buChar char=""/>
              <a:tabLst>
                <a:tab pos="561340" algn="l"/>
              </a:tabLst>
            </a:pPr>
            <a:r>
              <a:rPr dirty="0" sz="1900" spc="-95">
                <a:latin typeface="Trebuchet MS"/>
                <a:cs typeface="Trebuchet MS"/>
              </a:rPr>
              <a:t>The </a:t>
            </a:r>
            <a:r>
              <a:rPr dirty="0" sz="1900" spc="-80">
                <a:solidFill>
                  <a:srgbClr val="990099"/>
                </a:solidFill>
                <a:latin typeface="Trebuchet MS"/>
                <a:cs typeface="Trebuchet MS"/>
              </a:rPr>
              <a:t>priority </a:t>
            </a:r>
            <a:r>
              <a:rPr dirty="0" sz="1900" spc="-90">
                <a:latin typeface="Trebuchet MS"/>
                <a:cs typeface="Trebuchet MS"/>
              </a:rPr>
              <a:t>bit </a:t>
            </a:r>
            <a:r>
              <a:rPr dirty="0" sz="1900" spc="-114">
                <a:latin typeface="Trebuchet MS"/>
                <a:cs typeface="Trebuchet MS"/>
              </a:rPr>
              <a:t>(if </a:t>
            </a:r>
            <a:r>
              <a:rPr dirty="0" sz="1900" spc="-90">
                <a:latin typeface="Trebuchet MS"/>
                <a:cs typeface="Trebuchet MS"/>
              </a:rPr>
              <a:t>set) </a:t>
            </a:r>
            <a:r>
              <a:rPr dirty="0" sz="1900" spc="-75">
                <a:latin typeface="Trebuchet MS"/>
                <a:cs typeface="Trebuchet MS"/>
              </a:rPr>
              <a:t>to </a:t>
            </a:r>
            <a:r>
              <a:rPr dirty="0" sz="1900" spc="-95">
                <a:latin typeface="Trebuchet MS"/>
                <a:cs typeface="Trebuchet MS"/>
              </a:rPr>
              <a:t>select</a:t>
            </a:r>
            <a:r>
              <a:rPr dirty="0" sz="1900" spc="-395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priority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4269740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25">
                <a:latin typeface="Trebuchet MS"/>
                <a:cs typeface="Trebuchet MS"/>
              </a:rPr>
              <a:t>PIC18 </a:t>
            </a:r>
            <a:r>
              <a:rPr dirty="0" sz="3500" spc="-165">
                <a:latin typeface="Trebuchet MS"/>
                <a:cs typeface="Trebuchet MS"/>
              </a:rPr>
              <a:t>Interrupt</a:t>
            </a:r>
            <a:r>
              <a:rPr dirty="0" sz="3500" spc="-430">
                <a:latin typeface="Trebuchet MS"/>
                <a:cs typeface="Trebuchet MS"/>
              </a:rPr>
              <a:t> </a:t>
            </a:r>
            <a:r>
              <a:rPr dirty="0" sz="3500" spc="-130">
                <a:latin typeface="Trebuchet MS"/>
                <a:cs typeface="Trebuchet MS"/>
              </a:rPr>
              <a:t>Sources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796" y="2145284"/>
            <a:ext cx="8084820" cy="324929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94945" marR="427990" indent="-182880">
              <a:lnSpc>
                <a:spcPts val="3000"/>
              </a:lnSpc>
              <a:spcBef>
                <a:spcPts val="480"/>
              </a:spcBef>
            </a:pPr>
            <a:r>
              <a:rPr dirty="0" sz="2750" spc="-35">
                <a:latin typeface="Wingdings"/>
                <a:cs typeface="Wingdings"/>
              </a:rPr>
              <a:t></a:t>
            </a:r>
            <a:r>
              <a:rPr dirty="0" sz="2750" spc="-35">
                <a:latin typeface="Trebuchet MS"/>
                <a:cs typeface="Trebuchet MS"/>
              </a:rPr>
              <a:t>In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14">
                <a:latin typeface="Trebuchet MS"/>
                <a:cs typeface="Trebuchet MS"/>
              </a:rPr>
              <a:t>PIC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interrupt</a:t>
            </a:r>
            <a:r>
              <a:rPr dirty="0" sz="2750" spc="-200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are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controlled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by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three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05">
                <a:latin typeface="Trebuchet MS"/>
                <a:cs typeface="Trebuchet MS"/>
              </a:rPr>
              <a:t>bits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95">
                <a:latin typeface="Trebuchet MS"/>
                <a:cs typeface="Trebuchet MS"/>
              </a:rPr>
              <a:t>in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three  </a:t>
            </a:r>
            <a:r>
              <a:rPr dirty="0" sz="2750" spc="-150">
                <a:latin typeface="Trebuchet MS"/>
                <a:cs typeface="Trebuchet MS"/>
              </a:rPr>
              <a:t>different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40">
                <a:latin typeface="Trebuchet MS"/>
                <a:cs typeface="Trebuchet MS"/>
              </a:rPr>
              <a:t>registers.</a:t>
            </a:r>
            <a:endParaRPr sz="2750">
              <a:latin typeface="Trebuchet MS"/>
              <a:cs typeface="Trebuchet MS"/>
            </a:endParaRPr>
          </a:p>
          <a:p>
            <a:pPr marL="561340" marR="868044" indent="-182880">
              <a:lnSpc>
                <a:spcPts val="2540"/>
              </a:lnSpc>
              <a:spcBef>
                <a:spcPts val="445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30">
                <a:latin typeface="Trebuchet MS"/>
                <a:cs typeface="Trebuchet MS"/>
              </a:rPr>
              <a:t>The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95">
                <a:solidFill>
                  <a:srgbClr val="FF3399"/>
                </a:solidFill>
                <a:latin typeface="Trebuchet MS"/>
                <a:cs typeface="Trebuchet MS"/>
              </a:rPr>
              <a:t>IE</a:t>
            </a:r>
            <a:r>
              <a:rPr dirty="0" sz="2350" spc="-180">
                <a:solidFill>
                  <a:srgbClr val="FF3399"/>
                </a:solidFill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bit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90">
                <a:latin typeface="Trebuchet MS"/>
                <a:cs typeface="Trebuchet MS"/>
              </a:rPr>
              <a:t>is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solidFill>
                  <a:srgbClr val="FF3399"/>
                </a:solidFill>
                <a:latin typeface="Trebuchet MS"/>
                <a:cs typeface="Trebuchet MS"/>
              </a:rPr>
              <a:t>enable</a:t>
            </a:r>
            <a:r>
              <a:rPr dirty="0" sz="2350" spc="-175">
                <a:solidFill>
                  <a:srgbClr val="FF3399"/>
                </a:solidFill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bit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70">
                <a:latin typeface="Trebuchet MS"/>
                <a:cs typeface="Trebuchet MS"/>
              </a:rPr>
              <a:t>used</a:t>
            </a:r>
            <a:r>
              <a:rPr dirty="0" sz="2350" spc="-190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to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enable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  </a:t>
            </a:r>
            <a:r>
              <a:rPr dirty="0" sz="2350" spc="-130">
                <a:latin typeface="Trebuchet MS"/>
                <a:cs typeface="Trebuchet MS"/>
              </a:rPr>
              <a:t>interrupt.</a:t>
            </a:r>
            <a:endParaRPr sz="2350">
              <a:latin typeface="Trebuchet MS"/>
              <a:cs typeface="Trebuchet MS"/>
            </a:endParaRPr>
          </a:p>
          <a:p>
            <a:pPr marL="561340" marR="5080" indent="-182880">
              <a:lnSpc>
                <a:spcPts val="2540"/>
              </a:lnSpc>
              <a:spcBef>
                <a:spcPts val="414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30">
                <a:latin typeface="Trebuchet MS"/>
                <a:cs typeface="Trebuchet MS"/>
              </a:rPr>
              <a:t>The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85">
                <a:solidFill>
                  <a:srgbClr val="FF3399"/>
                </a:solidFill>
                <a:latin typeface="Trebuchet MS"/>
                <a:cs typeface="Trebuchet MS"/>
              </a:rPr>
              <a:t>IP</a:t>
            </a:r>
            <a:r>
              <a:rPr dirty="0" sz="2350" spc="-180">
                <a:solidFill>
                  <a:srgbClr val="FF3399"/>
                </a:solidFill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bit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90">
                <a:latin typeface="Trebuchet MS"/>
                <a:cs typeface="Trebuchet MS"/>
              </a:rPr>
              <a:t>is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170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105">
                <a:latin typeface="Trebuchet MS"/>
                <a:cs typeface="Trebuchet MS"/>
              </a:rPr>
              <a:t>priority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bit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00">
                <a:latin typeface="Trebuchet MS"/>
                <a:cs typeface="Trebuchet MS"/>
              </a:rPr>
              <a:t>which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selects</a:t>
            </a:r>
            <a:r>
              <a:rPr dirty="0" sz="2350" spc="-170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165">
                <a:latin typeface="Trebuchet MS"/>
                <a:cs typeface="Trebuchet MS"/>
              </a:rPr>
              <a:t> </a:t>
            </a:r>
            <a:r>
              <a:rPr dirty="0" sz="2350" spc="-105">
                <a:solidFill>
                  <a:srgbClr val="FF3399"/>
                </a:solidFill>
                <a:latin typeface="Trebuchet MS"/>
                <a:cs typeface="Trebuchet MS"/>
              </a:rPr>
              <a:t>priority </a:t>
            </a:r>
            <a:r>
              <a:rPr dirty="0" sz="2350" spc="-105">
                <a:latin typeface="Trebuchet MS"/>
                <a:cs typeface="Trebuchet MS"/>
              </a:rPr>
              <a:t> </a:t>
            </a:r>
            <a:r>
              <a:rPr dirty="0" sz="2350" spc="-100">
                <a:latin typeface="Trebuchet MS"/>
                <a:cs typeface="Trebuchet MS"/>
              </a:rPr>
              <a:t>(high </a:t>
            </a:r>
            <a:r>
              <a:rPr dirty="0" sz="2350" spc="-60">
                <a:latin typeface="Trebuchet MS"/>
                <a:cs typeface="Trebuchet MS"/>
              </a:rPr>
              <a:t>or</a:t>
            </a:r>
            <a:r>
              <a:rPr dirty="0" sz="2350" spc="-275">
                <a:latin typeface="Trebuchet MS"/>
                <a:cs typeface="Trebuchet MS"/>
              </a:rPr>
              <a:t> </a:t>
            </a:r>
            <a:r>
              <a:rPr dirty="0" sz="2350" spc="-145">
                <a:latin typeface="Trebuchet MS"/>
                <a:cs typeface="Trebuchet MS"/>
              </a:rPr>
              <a:t>low).</a:t>
            </a:r>
            <a:endParaRPr sz="2350">
              <a:latin typeface="Trebuchet MS"/>
              <a:cs typeface="Trebuchet MS"/>
            </a:endParaRPr>
          </a:p>
          <a:p>
            <a:pPr marL="561340" marR="162560" indent="-182880">
              <a:lnSpc>
                <a:spcPct val="89800"/>
              </a:lnSpc>
              <a:spcBef>
                <a:spcPts val="385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30">
                <a:latin typeface="Trebuchet MS"/>
                <a:cs typeface="Trebuchet MS"/>
              </a:rPr>
              <a:t>The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4">
                <a:solidFill>
                  <a:srgbClr val="FF3399"/>
                </a:solidFill>
                <a:latin typeface="Trebuchet MS"/>
                <a:cs typeface="Trebuchet MS"/>
              </a:rPr>
              <a:t>IF</a:t>
            </a:r>
            <a:r>
              <a:rPr dirty="0" sz="2350" spc="-180">
                <a:solidFill>
                  <a:srgbClr val="FF3399"/>
                </a:solidFill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bit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90">
                <a:latin typeface="Trebuchet MS"/>
                <a:cs typeface="Trebuchet MS"/>
              </a:rPr>
              <a:t>is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170">
                <a:latin typeface="Trebuchet MS"/>
                <a:cs typeface="Trebuchet MS"/>
              </a:rPr>
              <a:t> </a:t>
            </a:r>
            <a:r>
              <a:rPr dirty="0" sz="2350" spc="-125">
                <a:solidFill>
                  <a:srgbClr val="FF3399"/>
                </a:solidFill>
                <a:latin typeface="Trebuchet MS"/>
                <a:cs typeface="Trebuchet MS"/>
              </a:rPr>
              <a:t>flag</a:t>
            </a:r>
            <a:r>
              <a:rPr dirty="0" sz="2350" spc="-180">
                <a:solidFill>
                  <a:srgbClr val="FF3399"/>
                </a:solidFill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that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120">
                <a:latin typeface="Trebuchet MS"/>
                <a:cs typeface="Trebuchet MS"/>
              </a:rPr>
              <a:t>indicates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70">
                <a:latin typeface="Trebuchet MS"/>
                <a:cs typeface="Trebuchet MS"/>
              </a:rPr>
              <a:t>has  </a:t>
            </a:r>
            <a:r>
              <a:rPr dirty="0" sz="2350" spc="-130">
                <a:latin typeface="Trebuchet MS"/>
                <a:cs typeface="Trebuchet MS"/>
              </a:rPr>
              <a:t>occurs. </a:t>
            </a:r>
            <a:r>
              <a:rPr dirty="0" sz="2350" spc="-114">
                <a:latin typeface="Trebuchet MS"/>
                <a:cs typeface="Trebuchet MS"/>
              </a:rPr>
              <a:t>This </a:t>
            </a:r>
            <a:r>
              <a:rPr dirty="0" sz="2350" spc="-125">
                <a:latin typeface="Trebuchet MS"/>
                <a:cs typeface="Trebuchet MS"/>
              </a:rPr>
              <a:t>bit </a:t>
            </a:r>
            <a:r>
              <a:rPr dirty="0" sz="2350" spc="-125" b="1">
                <a:solidFill>
                  <a:srgbClr val="3333FF"/>
                </a:solidFill>
                <a:latin typeface="Trebuchet MS"/>
                <a:cs typeface="Trebuchet MS"/>
              </a:rPr>
              <a:t>must </a:t>
            </a:r>
            <a:r>
              <a:rPr dirty="0" sz="2350" spc="-145" b="1">
                <a:solidFill>
                  <a:srgbClr val="3333FF"/>
                </a:solidFill>
                <a:latin typeface="Trebuchet MS"/>
                <a:cs typeface="Trebuchet MS"/>
              </a:rPr>
              <a:t>be </a:t>
            </a:r>
            <a:r>
              <a:rPr dirty="0" sz="2350" spc="-155" b="1">
                <a:solidFill>
                  <a:srgbClr val="3333FF"/>
                </a:solidFill>
                <a:latin typeface="Trebuchet MS"/>
                <a:cs typeface="Trebuchet MS"/>
              </a:rPr>
              <a:t>cleared </a:t>
            </a:r>
            <a:r>
              <a:rPr dirty="0" sz="2350" spc="-95">
                <a:latin typeface="Trebuchet MS"/>
                <a:cs typeface="Trebuchet MS"/>
              </a:rPr>
              <a:t>in </a:t>
            </a:r>
            <a:r>
              <a:rPr dirty="0" sz="2350" spc="-110">
                <a:latin typeface="Trebuchet MS"/>
                <a:cs typeface="Trebuchet MS"/>
              </a:rPr>
              <a:t>the </a:t>
            </a:r>
            <a:r>
              <a:rPr dirty="0" sz="2350" spc="-114">
                <a:latin typeface="Trebuchet MS"/>
                <a:cs typeface="Trebuchet MS"/>
              </a:rPr>
              <a:t>interrupt </a:t>
            </a:r>
            <a:r>
              <a:rPr dirty="0" sz="2350" spc="-110">
                <a:latin typeface="Trebuchet MS"/>
                <a:cs typeface="Trebuchet MS"/>
              </a:rPr>
              <a:t>service  </a:t>
            </a:r>
            <a:r>
              <a:rPr dirty="0" sz="2350" spc="-105">
                <a:latin typeface="Trebuchet MS"/>
                <a:cs typeface="Trebuchet MS"/>
              </a:rPr>
              <a:t>function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60">
                <a:latin typeface="Trebuchet MS"/>
                <a:cs typeface="Trebuchet MS"/>
              </a:rPr>
              <a:t>or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45">
                <a:latin typeface="Trebuchet MS"/>
                <a:cs typeface="Trebuchet MS"/>
              </a:rPr>
              <a:t>no</a:t>
            </a:r>
            <a:r>
              <a:rPr dirty="0" sz="2350" spc="-170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future</a:t>
            </a:r>
            <a:r>
              <a:rPr dirty="0" sz="2350" spc="-170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135">
                <a:latin typeface="Trebuchet MS"/>
                <a:cs typeface="Trebuchet MS"/>
              </a:rPr>
              <a:t>will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ever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155">
                <a:latin typeface="Trebuchet MS"/>
                <a:cs typeface="Trebuchet MS"/>
              </a:rPr>
              <a:t>take</a:t>
            </a:r>
            <a:r>
              <a:rPr dirty="0" sz="2350" spc="-170">
                <a:latin typeface="Trebuchet MS"/>
                <a:cs typeface="Trebuchet MS"/>
              </a:rPr>
              <a:t> </a:t>
            </a:r>
            <a:r>
              <a:rPr dirty="0" sz="2350" spc="-180">
                <a:latin typeface="Trebuchet MS"/>
                <a:cs typeface="Trebuchet MS"/>
              </a:rPr>
              <a:t>effect.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959" y="1772920"/>
            <a:ext cx="7477759" cy="274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7866" y="1745826"/>
            <a:ext cx="7532370" cy="2795905"/>
          </a:xfrm>
          <a:custGeom>
            <a:avLst/>
            <a:gdLst/>
            <a:ahLst/>
            <a:cxnLst/>
            <a:rect l="l" t="t" r="r" b="b"/>
            <a:pathLst>
              <a:path w="7532370" h="2795904">
                <a:moveTo>
                  <a:pt x="0" y="0"/>
                </a:moveTo>
                <a:lnTo>
                  <a:pt x="7531946" y="0"/>
                </a:lnTo>
                <a:lnTo>
                  <a:pt x="7531946" y="2795690"/>
                </a:lnTo>
                <a:lnTo>
                  <a:pt x="0" y="2795690"/>
                </a:lnTo>
                <a:lnTo>
                  <a:pt x="0" y="0"/>
                </a:lnTo>
                <a:close/>
              </a:path>
            </a:pathLst>
          </a:custGeom>
          <a:ln w="54186">
            <a:solidFill>
              <a:srgbClr val="33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7797" y="716280"/>
            <a:ext cx="6878925" cy="808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7866" y="689186"/>
            <a:ext cx="7532370" cy="1014730"/>
          </a:xfrm>
          <a:custGeom>
            <a:avLst/>
            <a:gdLst/>
            <a:ahLst/>
            <a:cxnLst/>
            <a:rect l="l" t="t" r="r" b="b"/>
            <a:pathLst>
              <a:path w="7532370" h="1014730">
                <a:moveTo>
                  <a:pt x="0" y="0"/>
                </a:moveTo>
                <a:lnTo>
                  <a:pt x="7531946" y="0"/>
                </a:lnTo>
                <a:lnTo>
                  <a:pt x="7531946" y="1014307"/>
                </a:lnTo>
                <a:lnTo>
                  <a:pt x="0" y="1014307"/>
                </a:lnTo>
                <a:lnTo>
                  <a:pt x="0" y="0"/>
                </a:lnTo>
                <a:close/>
              </a:path>
            </a:pathLst>
          </a:custGeom>
          <a:ln w="54186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4959" y="4617720"/>
            <a:ext cx="7378056" cy="25553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7866" y="4590626"/>
            <a:ext cx="7532370" cy="2655570"/>
          </a:xfrm>
          <a:custGeom>
            <a:avLst/>
            <a:gdLst/>
            <a:ahLst/>
            <a:cxnLst/>
            <a:rect l="l" t="t" r="r" b="b"/>
            <a:pathLst>
              <a:path w="7532370" h="2655570">
                <a:moveTo>
                  <a:pt x="0" y="0"/>
                </a:moveTo>
                <a:lnTo>
                  <a:pt x="7531946" y="0"/>
                </a:lnTo>
                <a:lnTo>
                  <a:pt x="7531946" y="2655146"/>
                </a:lnTo>
                <a:lnTo>
                  <a:pt x="0" y="2655146"/>
                </a:lnTo>
                <a:lnTo>
                  <a:pt x="0" y="0"/>
                </a:lnTo>
                <a:close/>
              </a:path>
            </a:pathLst>
          </a:custGeom>
          <a:ln w="54186">
            <a:solidFill>
              <a:srgbClr val="ED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038579" y="993140"/>
            <a:ext cx="120459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>
                <a:latin typeface="Verdana"/>
                <a:cs typeface="Verdana"/>
              </a:rPr>
              <a:t>PIR</a:t>
            </a:r>
            <a:r>
              <a:rPr dirty="0" sz="1900" spc="-6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(flag)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7228" y="4894579"/>
            <a:ext cx="1971039" cy="903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dirty="0" sz="1900" spc="10">
                <a:latin typeface="Verdana"/>
                <a:cs typeface="Verdana"/>
              </a:rPr>
              <a:t>PIE </a:t>
            </a:r>
            <a:r>
              <a:rPr dirty="0" sz="1900">
                <a:latin typeface="Verdana"/>
                <a:cs typeface="Verdana"/>
              </a:rPr>
              <a:t>(peripheral)  </a:t>
            </a:r>
            <a:r>
              <a:rPr dirty="0" sz="1900" spc="10">
                <a:latin typeface="Verdana"/>
                <a:cs typeface="Verdana"/>
              </a:rPr>
              <a:t>1=Enable  0=Disable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6019" y="2538475"/>
            <a:ext cx="1633855" cy="903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dirty="0" sz="1900" spc="10">
                <a:latin typeface="Verdana"/>
                <a:cs typeface="Verdana"/>
              </a:rPr>
              <a:t>IPR</a:t>
            </a:r>
            <a:r>
              <a:rPr dirty="0" sz="1900" spc="-75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(priority)  </a:t>
            </a:r>
            <a:r>
              <a:rPr dirty="0" sz="1900" spc="10">
                <a:latin typeface="Verdana"/>
                <a:cs typeface="Verdana"/>
              </a:rPr>
              <a:t>1=High </a:t>
            </a:r>
            <a:r>
              <a:rPr dirty="0" sz="1900" spc="5">
                <a:latin typeface="Verdana"/>
                <a:cs typeface="Verdana"/>
              </a:rPr>
              <a:t>Prio  </a:t>
            </a:r>
            <a:r>
              <a:rPr dirty="0" sz="1900" spc="10">
                <a:latin typeface="Verdana"/>
                <a:cs typeface="Verdana"/>
              </a:rPr>
              <a:t>0=Low</a:t>
            </a:r>
            <a:r>
              <a:rPr dirty="0" sz="1900" spc="-15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Prio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784542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65">
                <a:latin typeface="Trebuchet MS"/>
                <a:cs typeface="Trebuchet MS"/>
              </a:rPr>
              <a:t>Interrupt</a:t>
            </a:r>
            <a:r>
              <a:rPr dirty="0" sz="3500" spc="-254">
                <a:latin typeface="Trebuchet MS"/>
                <a:cs typeface="Trebuchet MS"/>
              </a:rPr>
              <a:t> </a:t>
            </a:r>
            <a:r>
              <a:rPr dirty="0" sz="3500" spc="-170">
                <a:latin typeface="Trebuchet MS"/>
                <a:cs typeface="Trebuchet MS"/>
              </a:rPr>
              <a:t>Priorities</a:t>
            </a:r>
            <a:r>
              <a:rPr dirty="0" sz="3500" spc="-260">
                <a:latin typeface="Trebuchet MS"/>
                <a:cs typeface="Trebuchet MS"/>
              </a:rPr>
              <a:t> </a:t>
            </a:r>
            <a:r>
              <a:rPr dirty="0" sz="3500" spc="-135">
                <a:latin typeface="Trebuchet MS"/>
                <a:cs typeface="Trebuchet MS"/>
              </a:rPr>
              <a:t>and</a:t>
            </a:r>
            <a:r>
              <a:rPr dirty="0" sz="3500" spc="-260">
                <a:latin typeface="Trebuchet MS"/>
                <a:cs typeface="Trebuchet MS"/>
              </a:rPr>
              <a:t> </a:t>
            </a:r>
            <a:r>
              <a:rPr dirty="0" sz="3500" spc="-125">
                <a:latin typeface="Trebuchet MS"/>
                <a:cs typeface="Trebuchet MS"/>
              </a:rPr>
              <a:t>RCON</a:t>
            </a:r>
            <a:r>
              <a:rPr dirty="0" sz="3500" spc="-270">
                <a:latin typeface="Trebuchet MS"/>
                <a:cs typeface="Trebuchet MS"/>
              </a:rPr>
              <a:t> </a:t>
            </a:r>
            <a:r>
              <a:rPr dirty="0" sz="3500" spc="-180">
                <a:latin typeface="Trebuchet MS"/>
                <a:cs typeface="Trebuchet MS"/>
              </a:rPr>
              <a:t>Register</a:t>
            </a:r>
            <a:r>
              <a:rPr dirty="0" sz="3500" spc="-254">
                <a:latin typeface="Trebuchet MS"/>
                <a:cs typeface="Trebuchet MS"/>
              </a:rPr>
              <a:t> </a:t>
            </a:r>
            <a:r>
              <a:rPr dirty="0" sz="2550" spc="-110">
                <a:latin typeface="Trebuchet MS"/>
                <a:cs typeface="Trebuchet MS"/>
              </a:rPr>
              <a:t>(1</a:t>
            </a:r>
            <a:r>
              <a:rPr dirty="0" sz="2550" spc="-200">
                <a:latin typeface="Trebuchet MS"/>
                <a:cs typeface="Trebuchet MS"/>
              </a:rPr>
              <a:t> </a:t>
            </a:r>
            <a:r>
              <a:rPr dirty="0" sz="2550" spc="-110">
                <a:latin typeface="Trebuchet MS"/>
                <a:cs typeface="Trebuchet MS"/>
              </a:rPr>
              <a:t>of</a:t>
            </a:r>
            <a:r>
              <a:rPr dirty="0" sz="2550" spc="-204">
                <a:latin typeface="Trebuchet MS"/>
                <a:cs typeface="Trebuchet MS"/>
              </a:rPr>
              <a:t> </a:t>
            </a:r>
            <a:r>
              <a:rPr dirty="0" sz="2550" spc="-114">
                <a:latin typeface="Trebuchet MS"/>
                <a:cs typeface="Trebuchet MS"/>
              </a:rPr>
              <a:t>2)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755" y="2066035"/>
            <a:ext cx="5605145" cy="292925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95580" marR="200660" indent="-182880">
              <a:lnSpc>
                <a:spcPts val="3000"/>
              </a:lnSpc>
              <a:spcBef>
                <a:spcPts val="480"/>
              </a:spcBef>
            </a:pPr>
            <a:r>
              <a:rPr dirty="0" sz="2750" spc="-55">
                <a:latin typeface="Wingdings"/>
                <a:cs typeface="Wingdings"/>
              </a:rPr>
              <a:t></a:t>
            </a:r>
            <a:r>
              <a:rPr dirty="0" sz="2750" spc="-55">
                <a:latin typeface="Trebuchet MS"/>
                <a:cs typeface="Trebuchet MS"/>
              </a:rPr>
              <a:t>Any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interrupt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can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be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14">
                <a:latin typeface="Trebuchet MS"/>
                <a:cs typeface="Trebuchet MS"/>
              </a:rPr>
              <a:t>set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65">
                <a:latin typeface="Trebuchet MS"/>
                <a:cs typeface="Trebuchet MS"/>
              </a:rPr>
              <a:t>up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75">
                <a:latin typeface="Trebuchet MS"/>
                <a:cs typeface="Trebuchet MS"/>
              </a:rPr>
              <a:t>as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high-  </a:t>
            </a:r>
            <a:r>
              <a:rPr dirty="0" sz="2750" spc="-105">
                <a:latin typeface="Trebuchet MS"/>
                <a:cs typeface="Trebuchet MS"/>
              </a:rPr>
              <a:t>priority </a:t>
            </a:r>
            <a:r>
              <a:rPr dirty="0" sz="2750" spc="-60">
                <a:latin typeface="Trebuchet MS"/>
                <a:cs typeface="Trebuchet MS"/>
              </a:rPr>
              <a:t>or</a:t>
            </a:r>
            <a:r>
              <a:rPr dirty="0" sz="2750" spc="-325">
                <a:latin typeface="Trebuchet MS"/>
                <a:cs typeface="Trebuchet MS"/>
              </a:rPr>
              <a:t> </a:t>
            </a:r>
            <a:r>
              <a:rPr dirty="0" sz="2750" spc="-140">
                <a:latin typeface="Trebuchet MS"/>
                <a:cs typeface="Trebuchet MS"/>
              </a:rPr>
              <a:t>low-priority.</a:t>
            </a:r>
            <a:endParaRPr sz="2750">
              <a:latin typeface="Trebuchet MS"/>
              <a:cs typeface="Trebuchet MS"/>
            </a:endParaRPr>
          </a:p>
          <a:p>
            <a:pPr marL="561340" marR="5080" indent="-182880">
              <a:lnSpc>
                <a:spcPts val="2540"/>
              </a:lnSpc>
              <a:spcBef>
                <a:spcPts val="445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14">
                <a:latin typeface="Trebuchet MS"/>
                <a:cs typeface="Trebuchet MS"/>
              </a:rPr>
              <a:t>All </a:t>
            </a:r>
            <a:r>
              <a:rPr dirty="0" sz="2350" spc="-105">
                <a:latin typeface="Trebuchet MS"/>
                <a:cs typeface="Trebuchet MS"/>
              </a:rPr>
              <a:t>high-priority interrupts </a:t>
            </a:r>
            <a:r>
              <a:rPr dirty="0" sz="2350" spc="-125">
                <a:latin typeface="Trebuchet MS"/>
                <a:cs typeface="Trebuchet MS"/>
              </a:rPr>
              <a:t>are </a:t>
            </a:r>
            <a:r>
              <a:rPr dirty="0" sz="2350" spc="-130">
                <a:latin typeface="Trebuchet MS"/>
                <a:cs typeface="Trebuchet MS"/>
              </a:rPr>
              <a:t>directed</a:t>
            </a:r>
            <a:r>
              <a:rPr dirty="0" sz="2350" spc="-450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to  </a:t>
            </a:r>
            <a:r>
              <a:rPr dirty="0" sz="2350" spc="-110">
                <a:latin typeface="Trebuchet MS"/>
                <a:cs typeface="Trebuchet MS"/>
              </a:rPr>
              <a:t>the </a:t>
            </a:r>
            <a:r>
              <a:rPr dirty="0" sz="2350" spc="-114">
                <a:latin typeface="Trebuchet MS"/>
                <a:cs typeface="Trebuchet MS"/>
              </a:rPr>
              <a:t>interrupt </a:t>
            </a:r>
            <a:r>
              <a:rPr dirty="0" sz="2350" spc="-120">
                <a:latin typeface="Trebuchet MS"/>
                <a:cs typeface="Trebuchet MS"/>
              </a:rPr>
              <a:t>vector </a:t>
            </a:r>
            <a:r>
              <a:rPr dirty="0" sz="2350" spc="-110">
                <a:latin typeface="Trebuchet MS"/>
                <a:cs typeface="Trebuchet MS"/>
              </a:rPr>
              <a:t>location</a:t>
            </a:r>
            <a:r>
              <a:rPr dirty="0" sz="2350" spc="-385">
                <a:latin typeface="Trebuchet MS"/>
                <a:cs typeface="Trebuchet MS"/>
              </a:rPr>
              <a:t> </a:t>
            </a:r>
            <a:r>
              <a:rPr dirty="0" sz="2350" spc="-85">
                <a:solidFill>
                  <a:srgbClr val="FF3399"/>
                </a:solidFill>
                <a:latin typeface="Trebuchet MS"/>
                <a:cs typeface="Trebuchet MS"/>
              </a:rPr>
              <a:t>000008H</a:t>
            </a:r>
            <a:r>
              <a:rPr dirty="0" sz="2350" spc="-85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marL="561340" marR="93345" indent="-182880">
              <a:lnSpc>
                <a:spcPts val="2540"/>
              </a:lnSpc>
              <a:spcBef>
                <a:spcPts val="415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14">
                <a:latin typeface="Trebuchet MS"/>
                <a:cs typeface="Trebuchet MS"/>
              </a:rPr>
              <a:t>All </a:t>
            </a:r>
            <a:r>
              <a:rPr dirty="0" sz="2350" spc="-110">
                <a:latin typeface="Trebuchet MS"/>
                <a:cs typeface="Trebuchet MS"/>
              </a:rPr>
              <a:t>low-priority </a:t>
            </a:r>
            <a:r>
              <a:rPr dirty="0" sz="2350" spc="-105">
                <a:latin typeface="Trebuchet MS"/>
                <a:cs typeface="Trebuchet MS"/>
              </a:rPr>
              <a:t>interrupts </a:t>
            </a:r>
            <a:r>
              <a:rPr dirty="0" sz="2350" spc="-125">
                <a:latin typeface="Trebuchet MS"/>
                <a:cs typeface="Trebuchet MS"/>
              </a:rPr>
              <a:t>are </a:t>
            </a:r>
            <a:r>
              <a:rPr dirty="0" sz="2350" spc="-130">
                <a:latin typeface="Trebuchet MS"/>
                <a:cs typeface="Trebuchet MS"/>
              </a:rPr>
              <a:t>directed</a:t>
            </a:r>
            <a:r>
              <a:rPr dirty="0" sz="2350" spc="-470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to  </a:t>
            </a:r>
            <a:r>
              <a:rPr dirty="0" sz="2350" spc="-110">
                <a:latin typeface="Trebuchet MS"/>
                <a:cs typeface="Trebuchet MS"/>
              </a:rPr>
              <a:t>the </a:t>
            </a:r>
            <a:r>
              <a:rPr dirty="0" sz="2350" spc="-114">
                <a:latin typeface="Trebuchet MS"/>
                <a:cs typeface="Trebuchet MS"/>
              </a:rPr>
              <a:t>interrupt </a:t>
            </a:r>
            <a:r>
              <a:rPr dirty="0" sz="2350" spc="-120">
                <a:latin typeface="Trebuchet MS"/>
                <a:cs typeface="Trebuchet MS"/>
              </a:rPr>
              <a:t>vector </a:t>
            </a:r>
            <a:r>
              <a:rPr dirty="0" sz="2350" spc="-110">
                <a:latin typeface="Trebuchet MS"/>
                <a:cs typeface="Trebuchet MS"/>
              </a:rPr>
              <a:t>location</a:t>
            </a:r>
            <a:r>
              <a:rPr dirty="0" sz="2350" spc="-385">
                <a:latin typeface="Trebuchet MS"/>
                <a:cs typeface="Trebuchet MS"/>
              </a:rPr>
              <a:t> </a:t>
            </a:r>
            <a:r>
              <a:rPr dirty="0" sz="2350" spc="-85">
                <a:solidFill>
                  <a:srgbClr val="3333FF"/>
                </a:solidFill>
                <a:latin typeface="Trebuchet MS"/>
                <a:cs typeface="Trebuchet MS"/>
              </a:rPr>
              <a:t>000018H</a:t>
            </a:r>
            <a:r>
              <a:rPr dirty="0" sz="2350" spc="-85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marL="561340" marR="252729" indent="-182880">
              <a:lnSpc>
                <a:spcPts val="2540"/>
              </a:lnSpc>
              <a:spcBef>
                <a:spcPts val="415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30">
                <a:latin typeface="Trebuchet MS"/>
                <a:cs typeface="Trebuchet MS"/>
              </a:rPr>
              <a:t>A </a:t>
            </a:r>
            <a:r>
              <a:rPr dirty="0" sz="2350" spc="-105">
                <a:latin typeface="Trebuchet MS"/>
                <a:cs typeface="Trebuchet MS"/>
              </a:rPr>
              <a:t>high-priority </a:t>
            </a:r>
            <a:r>
              <a:rPr dirty="0" sz="2350" spc="-114">
                <a:latin typeface="Trebuchet MS"/>
                <a:cs typeface="Trebuchet MS"/>
              </a:rPr>
              <a:t>interrupt </a:t>
            </a:r>
            <a:r>
              <a:rPr dirty="0" sz="2350" spc="-125">
                <a:latin typeface="Trebuchet MS"/>
                <a:cs typeface="Trebuchet MS"/>
              </a:rPr>
              <a:t>can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51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a  low-priority </a:t>
            </a:r>
            <a:r>
              <a:rPr dirty="0" sz="2350" spc="-114">
                <a:latin typeface="Trebuchet MS"/>
                <a:cs typeface="Trebuchet MS"/>
              </a:rPr>
              <a:t>interrupt </a:t>
            </a:r>
            <a:r>
              <a:rPr dirty="0" sz="2350" spc="-95">
                <a:latin typeface="Trebuchet MS"/>
                <a:cs typeface="Trebuchet MS"/>
              </a:rPr>
              <a:t>in</a:t>
            </a:r>
            <a:r>
              <a:rPr dirty="0" sz="2350" spc="-325">
                <a:latin typeface="Trebuchet MS"/>
                <a:cs typeface="Trebuchet MS"/>
              </a:rPr>
              <a:t> </a:t>
            </a:r>
            <a:r>
              <a:rPr dirty="0" sz="2350" spc="-105">
                <a:latin typeface="Trebuchet MS"/>
                <a:cs typeface="Trebuchet MS"/>
              </a:rPr>
              <a:t>progress.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7416" y="2097023"/>
            <a:ext cx="3148583" cy="470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54800" y="3886200"/>
            <a:ext cx="2357120" cy="406400"/>
          </a:xfrm>
          <a:custGeom>
            <a:avLst/>
            <a:gdLst/>
            <a:ahLst/>
            <a:cxnLst/>
            <a:rect l="l" t="t" r="r" b="b"/>
            <a:pathLst>
              <a:path w="2357120" h="406400">
                <a:moveTo>
                  <a:pt x="0" y="203199"/>
                </a:moveTo>
                <a:lnTo>
                  <a:pt x="20453" y="165308"/>
                </a:lnTo>
                <a:lnTo>
                  <a:pt x="55665" y="141308"/>
                </a:lnTo>
                <a:lnTo>
                  <a:pt x="106850" y="118538"/>
                </a:lnTo>
                <a:lnTo>
                  <a:pt x="172902" y="97189"/>
                </a:lnTo>
                <a:lnTo>
                  <a:pt x="211158" y="87107"/>
                </a:lnTo>
                <a:lnTo>
                  <a:pt x="252717" y="77451"/>
                </a:lnTo>
                <a:lnTo>
                  <a:pt x="297441" y="68246"/>
                </a:lnTo>
                <a:lnTo>
                  <a:pt x="345192" y="59515"/>
                </a:lnTo>
                <a:lnTo>
                  <a:pt x="395831" y="51283"/>
                </a:lnTo>
                <a:lnTo>
                  <a:pt x="449221" y="43572"/>
                </a:lnTo>
                <a:lnTo>
                  <a:pt x="505223" y="36406"/>
                </a:lnTo>
                <a:lnTo>
                  <a:pt x="563700" y="29810"/>
                </a:lnTo>
                <a:lnTo>
                  <a:pt x="624513" y="23808"/>
                </a:lnTo>
                <a:lnTo>
                  <a:pt x="687524" y="18422"/>
                </a:lnTo>
                <a:lnTo>
                  <a:pt x="752596" y="13677"/>
                </a:lnTo>
                <a:lnTo>
                  <a:pt x="819589" y="9597"/>
                </a:lnTo>
                <a:lnTo>
                  <a:pt x="888367" y="6205"/>
                </a:lnTo>
                <a:lnTo>
                  <a:pt x="958791" y="3526"/>
                </a:lnTo>
                <a:lnTo>
                  <a:pt x="1030724" y="1583"/>
                </a:lnTo>
                <a:lnTo>
                  <a:pt x="1104026" y="399"/>
                </a:lnTo>
                <a:lnTo>
                  <a:pt x="1178559" y="0"/>
                </a:lnTo>
                <a:lnTo>
                  <a:pt x="1253094" y="399"/>
                </a:lnTo>
                <a:lnTo>
                  <a:pt x="1326396" y="1583"/>
                </a:lnTo>
                <a:lnTo>
                  <a:pt x="1398328" y="3526"/>
                </a:lnTo>
                <a:lnTo>
                  <a:pt x="1468752" y="6205"/>
                </a:lnTo>
                <a:lnTo>
                  <a:pt x="1537530" y="9597"/>
                </a:lnTo>
                <a:lnTo>
                  <a:pt x="1604524" y="13677"/>
                </a:lnTo>
                <a:lnTo>
                  <a:pt x="1669595" y="18422"/>
                </a:lnTo>
                <a:lnTo>
                  <a:pt x="1732607" y="23808"/>
                </a:lnTo>
                <a:lnTo>
                  <a:pt x="1793420" y="29810"/>
                </a:lnTo>
                <a:lnTo>
                  <a:pt x="1851896" y="36406"/>
                </a:lnTo>
                <a:lnTo>
                  <a:pt x="1907899" y="43572"/>
                </a:lnTo>
                <a:lnTo>
                  <a:pt x="1961288" y="51283"/>
                </a:lnTo>
                <a:lnTo>
                  <a:pt x="2011927" y="59515"/>
                </a:lnTo>
                <a:lnTo>
                  <a:pt x="2059678" y="68246"/>
                </a:lnTo>
                <a:lnTo>
                  <a:pt x="2104402" y="77451"/>
                </a:lnTo>
                <a:lnTo>
                  <a:pt x="2145961" y="87107"/>
                </a:lnTo>
                <a:lnTo>
                  <a:pt x="2184217" y="97189"/>
                </a:lnTo>
                <a:lnTo>
                  <a:pt x="2250269" y="118538"/>
                </a:lnTo>
                <a:lnTo>
                  <a:pt x="2301454" y="141308"/>
                </a:lnTo>
                <a:lnTo>
                  <a:pt x="2336666" y="165308"/>
                </a:lnTo>
                <a:lnTo>
                  <a:pt x="2357119" y="203199"/>
                </a:lnTo>
                <a:lnTo>
                  <a:pt x="2354801" y="216050"/>
                </a:lnTo>
                <a:lnTo>
                  <a:pt x="2321125" y="253233"/>
                </a:lnTo>
                <a:lnTo>
                  <a:pt x="2277789" y="276641"/>
                </a:lnTo>
                <a:lnTo>
                  <a:pt x="2219033" y="298725"/>
                </a:lnTo>
                <a:lnTo>
                  <a:pt x="2145961" y="319292"/>
                </a:lnTo>
                <a:lnTo>
                  <a:pt x="2104402" y="328947"/>
                </a:lnTo>
                <a:lnTo>
                  <a:pt x="2059678" y="338153"/>
                </a:lnTo>
                <a:lnTo>
                  <a:pt x="2011927" y="346883"/>
                </a:lnTo>
                <a:lnTo>
                  <a:pt x="1961288" y="355116"/>
                </a:lnTo>
                <a:lnTo>
                  <a:pt x="1907899" y="362827"/>
                </a:lnTo>
                <a:lnTo>
                  <a:pt x="1851896" y="369993"/>
                </a:lnTo>
                <a:lnTo>
                  <a:pt x="1793420" y="376589"/>
                </a:lnTo>
                <a:lnTo>
                  <a:pt x="1732607" y="382591"/>
                </a:lnTo>
                <a:lnTo>
                  <a:pt x="1669595" y="387977"/>
                </a:lnTo>
                <a:lnTo>
                  <a:pt x="1604524" y="392722"/>
                </a:lnTo>
                <a:lnTo>
                  <a:pt x="1537530" y="396802"/>
                </a:lnTo>
                <a:lnTo>
                  <a:pt x="1468752" y="400194"/>
                </a:lnTo>
                <a:lnTo>
                  <a:pt x="1398328" y="402873"/>
                </a:lnTo>
                <a:lnTo>
                  <a:pt x="1326396" y="404816"/>
                </a:lnTo>
                <a:lnTo>
                  <a:pt x="1253094" y="406000"/>
                </a:lnTo>
                <a:lnTo>
                  <a:pt x="1178559" y="406399"/>
                </a:lnTo>
                <a:lnTo>
                  <a:pt x="1104026" y="406000"/>
                </a:lnTo>
                <a:lnTo>
                  <a:pt x="1030724" y="404816"/>
                </a:lnTo>
                <a:lnTo>
                  <a:pt x="958791" y="402873"/>
                </a:lnTo>
                <a:lnTo>
                  <a:pt x="888367" y="400194"/>
                </a:lnTo>
                <a:lnTo>
                  <a:pt x="819589" y="396802"/>
                </a:lnTo>
                <a:lnTo>
                  <a:pt x="752596" y="392722"/>
                </a:lnTo>
                <a:lnTo>
                  <a:pt x="687524" y="387977"/>
                </a:lnTo>
                <a:lnTo>
                  <a:pt x="624513" y="382591"/>
                </a:lnTo>
                <a:lnTo>
                  <a:pt x="563700" y="376589"/>
                </a:lnTo>
                <a:lnTo>
                  <a:pt x="505223" y="369993"/>
                </a:lnTo>
                <a:lnTo>
                  <a:pt x="449221" y="362827"/>
                </a:lnTo>
                <a:lnTo>
                  <a:pt x="395831" y="355116"/>
                </a:lnTo>
                <a:lnTo>
                  <a:pt x="345192" y="346883"/>
                </a:lnTo>
                <a:lnTo>
                  <a:pt x="297441" y="338153"/>
                </a:lnTo>
                <a:lnTo>
                  <a:pt x="252717" y="328947"/>
                </a:lnTo>
                <a:lnTo>
                  <a:pt x="211158" y="319292"/>
                </a:lnTo>
                <a:lnTo>
                  <a:pt x="172902" y="309210"/>
                </a:lnTo>
                <a:lnTo>
                  <a:pt x="106850" y="287861"/>
                </a:lnTo>
                <a:lnTo>
                  <a:pt x="55665" y="265091"/>
                </a:lnTo>
                <a:lnTo>
                  <a:pt x="20453" y="241090"/>
                </a:lnTo>
                <a:lnTo>
                  <a:pt x="0" y="203199"/>
                </a:lnTo>
                <a:close/>
              </a:path>
            </a:pathLst>
          </a:custGeom>
          <a:ln w="5418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73519" y="4292600"/>
            <a:ext cx="2357120" cy="406400"/>
          </a:xfrm>
          <a:custGeom>
            <a:avLst/>
            <a:gdLst/>
            <a:ahLst/>
            <a:cxnLst/>
            <a:rect l="l" t="t" r="r" b="b"/>
            <a:pathLst>
              <a:path w="2357120" h="406400">
                <a:moveTo>
                  <a:pt x="0" y="203199"/>
                </a:moveTo>
                <a:lnTo>
                  <a:pt x="20453" y="165308"/>
                </a:lnTo>
                <a:lnTo>
                  <a:pt x="55665" y="141308"/>
                </a:lnTo>
                <a:lnTo>
                  <a:pt x="106850" y="118538"/>
                </a:lnTo>
                <a:lnTo>
                  <a:pt x="172902" y="97189"/>
                </a:lnTo>
                <a:lnTo>
                  <a:pt x="211158" y="87107"/>
                </a:lnTo>
                <a:lnTo>
                  <a:pt x="252717" y="77451"/>
                </a:lnTo>
                <a:lnTo>
                  <a:pt x="297441" y="68246"/>
                </a:lnTo>
                <a:lnTo>
                  <a:pt x="345192" y="59515"/>
                </a:lnTo>
                <a:lnTo>
                  <a:pt x="395831" y="51283"/>
                </a:lnTo>
                <a:lnTo>
                  <a:pt x="449221" y="43572"/>
                </a:lnTo>
                <a:lnTo>
                  <a:pt x="505223" y="36406"/>
                </a:lnTo>
                <a:lnTo>
                  <a:pt x="563700" y="29810"/>
                </a:lnTo>
                <a:lnTo>
                  <a:pt x="624513" y="23808"/>
                </a:lnTo>
                <a:lnTo>
                  <a:pt x="687524" y="18422"/>
                </a:lnTo>
                <a:lnTo>
                  <a:pt x="752596" y="13677"/>
                </a:lnTo>
                <a:lnTo>
                  <a:pt x="819589" y="9597"/>
                </a:lnTo>
                <a:lnTo>
                  <a:pt x="888367" y="6205"/>
                </a:lnTo>
                <a:lnTo>
                  <a:pt x="958791" y="3526"/>
                </a:lnTo>
                <a:lnTo>
                  <a:pt x="1030724" y="1583"/>
                </a:lnTo>
                <a:lnTo>
                  <a:pt x="1104026" y="399"/>
                </a:lnTo>
                <a:lnTo>
                  <a:pt x="1178559" y="0"/>
                </a:lnTo>
                <a:lnTo>
                  <a:pt x="1253094" y="399"/>
                </a:lnTo>
                <a:lnTo>
                  <a:pt x="1326396" y="1583"/>
                </a:lnTo>
                <a:lnTo>
                  <a:pt x="1398328" y="3526"/>
                </a:lnTo>
                <a:lnTo>
                  <a:pt x="1468752" y="6205"/>
                </a:lnTo>
                <a:lnTo>
                  <a:pt x="1537530" y="9597"/>
                </a:lnTo>
                <a:lnTo>
                  <a:pt x="1604524" y="13677"/>
                </a:lnTo>
                <a:lnTo>
                  <a:pt x="1669595" y="18422"/>
                </a:lnTo>
                <a:lnTo>
                  <a:pt x="1732607" y="23808"/>
                </a:lnTo>
                <a:lnTo>
                  <a:pt x="1793420" y="29810"/>
                </a:lnTo>
                <a:lnTo>
                  <a:pt x="1851896" y="36406"/>
                </a:lnTo>
                <a:lnTo>
                  <a:pt x="1907899" y="43572"/>
                </a:lnTo>
                <a:lnTo>
                  <a:pt x="1961288" y="51283"/>
                </a:lnTo>
                <a:lnTo>
                  <a:pt x="2011927" y="59515"/>
                </a:lnTo>
                <a:lnTo>
                  <a:pt x="2059678" y="68246"/>
                </a:lnTo>
                <a:lnTo>
                  <a:pt x="2104402" y="77451"/>
                </a:lnTo>
                <a:lnTo>
                  <a:pt x="2145961" y="87107"/>
                </a:lnTo>
                <a:lnTo>
                  <a:pt x="2184217" y="97189"/>
                </a:lnTo>
                <a:lnTo>
                  <a:pt x="2250269" y="118538"/>
                </a:lnTo>
                <a:lnTo>
                  <a:pt x="2301454" y="141308"/>
                </a:lnTo>
                <a:lnTo>
                  <a:pt x="2336666" y="165308"/>
                </a:lnTo>
                <a:lnTo>
                  <a:pt x="2357119" y="203199"/>
                </a:lnTo>
                <a:lnTo>
                  <a:pt x="2354801" y="216050"/>
                </a:lnTo>
                <a:lnTo>
                  <a:pt x="2321125" y="253233"/>
                </a:lnTo>
                <a:lnTo>
                  <a:pt x="2277789" y="276641"/>
                </a:lnTo>
                <a:lnTo>
                  <a:pt x="2219033" y="298725"/>
                </a:lnTo>
                <a:lnTo>
                  <a:pt x="2145961" y="319292"/>
                </a:lnTo>
                <a:lnTo>
                  <a:pt x="2104402" y="328947"/>
                </a:lnTo>
                <a:lnTo>
                  <a:pt x="2059678" y="338153"/>
                </a:lnTo>
                <a:lnTo>
                  <a:pt x="2011927" y="346883"/>
                </a:lnTo>
                <a:lnTo>
                  <a:pt x="1961288" y="355116"/>
                </a:lnTo>
                <a:lnTo>
                  <a:pt x="1907899" y="362827"/>
                </a:lnTo>
                <a:lnTo>
                  <a:pt x="1851896" y="369993"/>
                </a:lnTo>
                <a:lnTo>
                  <a:pt x="1793420" y="376589"/>
                </a:lnTo>
                <a:lnTo>
                  <a:pt x="1732607" y="382591"/>
                </a:lnTo>
                <a:lnTo>
                  <a:pt x="1669595" y="387977"/>
                </a:lnTo>
                <a:lnTo>
                  <a:pt x="1604524" y="392722"/>
                </a:lnTo>
                <a:lnTo>
                  <a:pt x="1537530" y="396802"/>
                </a:lnTo>
                <a:lnTo>
                  <a:pt x="1468752" y="400194"/>
                </a:lnTo>
                <a:lnTo>
                  <a:pt x="1398328" y="402873"/>
                </a:lnTo>
                <a:lnTo>
                  <a:pt x="1326396" y="404816"/>
                </a:lnTo>
                <a:lnTo>
                  <a:pt x="1253094" y="406000"/>
                </a:lnTo>
                <a:lnTo>
                  <a:pt x="1178559" y="406399"/>
                </a:lnTo>
                <a:lnTo>
                  <a:pt x="1104026" y="406000"/>
                </a:lnTo>
                <a:lnTo>
                  <a:pt x="1030724" y="404816"/>
                </a:lnTo>
                <a:lnTo>
                  <a:pt x="958791" y="402873"/>
                </a:lnTo>
                <a:lnTo>
                  <a:pt x="888367" y="400194"/>
                </a:lnTo>
                <a:lnTo>
                  <a:pt x="819589" y="396802"/>
                </a:lnTo>
                <a:lnTo>
                  <a:pt x="752596" y="392722"/>
                </a:lnTo>
                <a:lnTo>
                  <a:pt x="687524" y="387977"/>
                </a:lnTo>
                <a:lnTo>
                  <a:pt x="624513" y="382591"/>
                </a:lnTo>
                <a:lnTo>
                  <a:pt x="563700" y="376589"/>
                </a:lnTo>
                <a:lnTo>
                  <a:pt x="505223" y="369993"/>
                </a:lnTo>
                <a:lnTo>
                  <a:pt x="449221" y="362827"/>
                </a:lnTo>
                <a:lnTo>
                  <a:pt x="395831" y="355116"/>
                </a:lnTo>
                <a:lnTo>
                  <a:pt x="345192" y="346883"/>
                </a:lnTo>
                <a:lnTo>
                  <a:pt x="297441" y="338153"/>
                </a:lnTo>
                <a:lnTo>
                  <a:pt x="252717" y="328947"/>
                </a:lnTo>
                <a:lnTo>
                  <a:pt x="211158" y="319292"/>
                </a:lnTo>
                <a:lnTo>
                  <a:pt x="172902" y="309210"/>
                </a:lnTo>
                <a:lnTo>
                  <a:pt x="106850" y="287861"/>
                </a:lnTo>
                <a:lnTo>
                  <a:pt x="55665" y="265091"/>
                </a:lnTo>
                <a:lnTo>
                  <a:pt x="20453" y="241090"/>
                </a:lnTo>
                <a:lnTo>
                  <a:pt x="0" y="203199"/>
                </a:lnTo>
                <a:close/>
              </a:path>
            </a:pathLst>
          </a:custGeom>
          <a:ln w="54186">
            <a:solidFill>
              <a:srgbClr val="33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223" y="865123"/>
            <a:ext cx="7887334" cy="5632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65">
                <a:latin typeface="Trebuchet MS"/>
                <a:cs typeface="Trebuchet MS"/>
              </a:rPr>
              <a:t>Interrupt </a:t>
            </a:r>
            <a:r>
              <a:rPr dirty="0" sz="3500" spc="-170">
                <a:latin typeface="Trebuchet MS"/>
                <a:cs typeface="Trebuchet MS"/>
              </a:rPr>
              <a:t>Priorities </a:t>
            </a:r>
            <a:r>
              <a:rPr dirty="0" sz="3500" spc="-135">
                <a:latin typeface="Trebuchet MS"/>
                <a:cs typeface="Trebuchet MS"/>
              </a:rPr>
              <a:t>and </a:t>
            </a:r>
            <a:r>
              <a:rPr dirty="0" sz="3500" spc="-125">
                <a:latin typeface="Trebuchet MS"/>
                <a:cs typeface="Trebuchet MS"/>
              </a:rPr>
              <a:t>RCON</a:t>
            </a:r>
            <a:r>
              <a:rPr dirty="0" sz="3500" spc="-815">
                <a:latin typeface="Trebuchet MS"/>
                <a:cs typeface="Trebuchet MS"/>
              </a:rPr>
              <a:t> </a:t>
            </a:r>
            <a:r>
              <a:rPr dirty="0" sz="3500" spc="-180">
                <a:latin typeface="Trebuchet MS"/>
                <a:cs typeface="Trebuchet MS"/>
              </a:rPr>
              <a:t>Register </a:t>
            </a:r>
            <a:r>
              <a:rPr dirty="0" sz="2650" spc="-110">
                <a:latin typeface="Trebuchet MS"/>
                <a:cs typeface="Trebuchet MS"/>
              </a:rPr>
              <a:t>(2 </a:t>
            </a:r>
            <a:r>
              <a:rPr dirty="0" sz="2650" spc="-114">
                <a:latin typeface="Trebuchet MS"/>
                <a:cs typeface="Trebuchet MS"/>
              </a:rPr>
              <a:t>of 2)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755" y="2379979"/>
            <a:ext cx="8047355" cy="83121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95580" marR="5080" indent="-182880">
              <a:lnSpc>
                <a:spcPts val="3000"/>
              </a:lnSpc>
              <a:spcBef>
                <a:spcPts val="480"/>
              </a:spcBef>
            </a:pPr>
            <a:r>
              <a:rPr dirty="0" sz="2750" spc="-100">
                <a:latin typeface="Wingdings"/>
                <a:cs typeface="Wingdings"/>
              </a:rPr>
              <a:t></a:t>
            </a:r>
            <a:r>
              <a:rPr dirty="0" sz="2750" spc="-100">
                <a:latin typeface="Trebuchet MS"/>
                <a:cs typeface="Trebuchet MS"/>
              </a:rPr>
              <a:t>The</a:t>
            </a:r>
            <a:r>
              <a:rPr dirty="0" sz="2750" spc="-220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interrupt</a:t>
            </a:r>
            <a:r>
              <a:rPr dirty="0" sz="2750" spc="-200">
                <a:latin typeface="Trebuchet MS"/>
                <a:cs typeface="Trebuchet MS"/>
              </a:rPr>
              <a:t> </a:t>
            </a:r>
            <a:r>
              <a:rPr dirty="0" sz="2750" spc="-105">
                <a:latin typeface="Trebuchet MS"/>
                <a:cs typeface="Trebuchet MS"/>
              </a:rPr>
              <a:t>priority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45">
                <a:latin typeface="Trebuchet MS"/>
                <a:cs typeface="Trebuchet MS"/>
              </a:rPr>
              <a:t>feature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85">
                <a:latin typeface="Trebuchet MS"/>
                <a:cs typeface="Trebuchet MS"/>
              </a:rPr>
              <a:t>is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enabled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by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Bit7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05">
                <a:latin typeface="Trebuchet MS"/>
                <a:cs typeface="Trebuchet MS"/>
              </a:rPr>
              <a:t>(IPEN)  </a:t>
            </a:r>
            <a:r>
              <a:rPr dirty="0" sz="2750" spc="-95">
                <a:latin typeface="Trebuchet MS"/>
                <a:cs typeface="Trebuchet MS"/>
              </a:rPr>
              <a:t>in </a:t>
            </a:r>
            <a:r>
              <a:rPr dirty="0" sz="2750" spc="-75">
                <a:latin typeface="Trebuchet MS"/>
                <a:cs typeface="Trebuchet MS"/>
              </a:rPr>
              <a:t>RCON</a:t>
            </a:r>
            <a:r>
              <a:rPr dirty="0" sz="2750" spc="-340">
                <a:latin typeface="Trebuchet MS"/>
                <a:cs typeface="Trebuchet MS"/>
              </a:rPr>
              <a:t> </a:t>
            </a:r>
            <a:r>
              <a:rPr dirty="0" sz="2750" spc="-175">
                <a:latin typeface="Trebuchet MS"/>
                <a:cs typeface="Trebuchet MS"/>
              </a:rPr>
              <a:t>register.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76983" y="4047744"/>
            <a:ext cx="6909816" cy="1959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7796" y="746251"/>
            <a:ext cx="4181475" cy="104521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595"/>
              </a:spcBef>
            </a:pPr>
            <a:r>
              <a:rPr dirty="0" sz="3500" spc="-195">
                <a:latin typeface="Trebuchet MS"/>
                <a:cs typeface="Trebuchet MS"/>
              </a:rPr>
              <a:t>External </a:t>
            </a:r>
            <a:r>
              <a:rPr dirty="0" sz="3500" spc="-150">
                <a:latin typeface="Trebuchet MS"/>
                <a:cs typeface="Trebuchet MS"/>
              </a:rPr>
              <a:t>Interrupts</a:t>
            </a:r>
            <a:r>
              <a:rPr dirty="0" sz="3500" spc="-390">
                <a:latin typeface="Trebuchet MS"/>
                <a:cs typeface="Trebuchet MS"/>
              </a:rPr>
              <a:t> </a:t>
            </a:r>
            <a:r>
              <a:rPr dirty="0" sz="3500" spc="-135">
                <a:latin typeface="Trebuchet MS"/>
                <a:cs typeface="Trebuchet MS"/>
              </a:rPr>
              <a:t>and  INTCON </a:t>
            </a:r>
            <a:r>
              <a:rPr dirty="0" sz="3500" spc="-175">
                <a:latin typeface="Trebuchet MS"/>
                <a:cs typeface="Trebuchet MS"/>
              </a:rPr>
              <a:t>Registers </a:t>
            </a:r>
            <a:r>
              <a:rPr dirty="0" sz="2550" spc="-110">
                <a:latin typeface="Trebuchet MS"/>
                <a:cs typeface="Trebuchet MS"/>
              </a:rPr>
              <a:t>(1 of</a:t>
            </a:r>
            <a:r>
              <a:rPr dirty="0" sz="2550" spc="-575">
                <a:latin typeface="Trebuchet MS"/>
                <a:cs typeface="Trebuchet MS"/>
              </a:rPr>
              <a:t> </a:t>
            </a:r>
            <a:r>
              <a:rPr dirty="0" sz="2550" spc="-114">
                <a:latin typeface="Trebuchet MS"/>
                <a:cs typeface="Trebuchet MS"/>
              </a:rPr>
              <a:t>3)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796" y="2160523"/>
            <a:ext cx="8191500" cy="6737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94945" marR="5080" indent="-182880">
              <a:lnSpc>
                <a:spcPts val="2420"/>
              </a:lnSpc>
              <a:spcBef>
                <a:spcPts val="395"/>
              </a:spcBef>
            </a:pPr>
            <a:r>
              <a:rPr dirty="0" sz="2200" spc="-80">
                <a:latin typeface="Wingdings"/>
                <a:cs typeface="Wingdings"/>
              </a:rPr>
              <a:t></a:t>
            </a:r>
            <a:r>
              <a:rPr dirty="0" sz="2200" spc="-80">
                <a:latin typeface="Trebuchet MS"/>
                <a:cs typeface="Trebuchet MS"/>
              </a:rPr>
              <a:t>Three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registers</a:t>
            </a:r>
            <a:r>
              <a:rPr dirty="0" sz="2200" spc="-140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with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interrupt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100">
                <a:latin typeface="Trebuchet MS"/>
                <a:cs typeface="Trebuchet MS"/>
              </a:rPr>
              <a:t>bit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specifications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primarily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for</a:t>
            </a:r>
            <a:r>
              <a:rPr dirty="0" sz="2200" spc="-140">
                <a:latin typeface="Trebuchet MS"/>
                <a:cs typeface="Trebuchet MS"/>
              </a:rPr>
              <a:t> </a:t>
            </a:r>
            <a:r>
              <a:rPr dirty="0" sz="2200" spc="-105">
                <a:latin typeface="Trebuchet MS"/>
                <a:cs typeface="Trebuchet MS"/>
              </a:rPr>
              <a:t>external  </a:t>
            </a:r>
            <a:r>
              <a:rPr dirty="0" sz="2200" spc="-85">
                <a:latin typeface="Trebuchet MS"/>
                <a:cs typeface="Trebuchet MS"/>
              </a:rPr>
              <a:t>interrupt </a:t>
            </a:r>
            <a:r>
              <a:rPr dirty="0" sz="2200" spc="-80">
                <a:latin typeface="Trebuchet MS"/>
                <a:cs typeface="Trebuchet MS"/>
              </a:rPr>
              <a:t>sources. </a:t>
            </a:r>
            <a:r>
              <a:rPr dirty="0" sz="2200" spc="-65">
                <a:latin typeface="Trebuchet MS"/>
                <a:cs typeface="Trebuchet MS"/>
              </a:rPr>
              <a:t>INTCON</a:t>
            </a:r>
            <a:r>
              <a:rPr dirty="0" sz="2200" spc="-320">
                <a:latin typeface="Trebuchet MS"/>
                <a:cs typeface="Trebuchet MS"/>
              </a:rPr>
              <a:t> </a:t>
            </a:r>
            <a:r>
              <a:rPr dirty="0" sz="2200" spc="-95">
                <a:latin typeface="Trebuchet MS"/>
                <a:cs typeface="Trebuchet MS"/>
              </a:rPr>
              <a:t>(3)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39" y="4292600"/>
            <a:ext cx="7313510" cy="853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8800" y="5511800"/>
            <a:ext cx="4389120" cy="1192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91759" y="5593079"/>
            <a:ext cx="4470399" cy="1095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502475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65">
                <a:latin typeface="Trebuchet MS"/>
                <a:cs typeface="Trebuchet MS"/>
              </a:rPr>
              <a:t>Basic </a:t>
            </a:r>
            <a:r>
              <a:rPr dirty="0" sz="3500" spc="-150">
                <a:latin typeface="Trebuchet MS"/>
                <a:cs typeface="Trebuchet MS"/>
              </a:rPr>
              <a:t>Concepts </a:t>
            </a:r>
            <a:r>
              <a:rPr dirty="0" sz="3500" spc="-155">
                <a:latin typeface="Trebuchet MS"/>
                <a:cs typeface="Trebuchet MS"/>
              </a:rPr>
              <a:t>in</a:t>
            </a:r>
            <a:r>
              <a:rPr dirty="0" sz="3500" spc="-484">
                <a:latin typeface="Trebuchet MS"/>
                <a:cs typeface="Trebuchet MS"/>
              </a:rPr>
              <a:t> </a:t>
            </a:r>
            <a:r>
              <a:rPr dirty="0" sz="3500" spc="-155">
                <a:latin typeface="Trebuchet MS"/>
                <a:cs typeface="Trebuchet MS"/>
              </a:rPr>
              <a:t>Interrupts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755" y="2066035"/>
            <a:ext cx="7969884" cy="267652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95580" marR="313055" indent="-182880">
              <a:lnSpc>
                <a:spcPts val="3000"/>
              </a:lnSpc>
              <a:spcBef>
                <a:spcPts val="480"/>
              </a:spcBef>
            </a:pPr>
            <a:r>
              <a:rPr dirty="0" sz="2750" spc="-20">
                <a:latin typeface="Wingdings"/>
                <a:cs typeface="Wingdings"/>
              </a:rPr>
              <a:t></a:t>
            </a:r>
            <a:r>
              <a:rPr dirty="0" sz="2750" spc="-20">
                <a:latin typeface="Trebuchet MS"/>
                <a:cs typeface="Trebuchet MS"/>
              </a:rPr>
              <a:t>An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interrupt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85">
                <a:latin typeface="Trebuchet MS"/>
                <a:cs typeface="Trebuchet MS"/>
              </a:rPr>
              <a:t>is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14">
                <a:latin typeface="Trebuchet MS"/>
                <a:cs typeface="Trebuchet MS"/>
              </a:rPr>
              <a:t>a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05">
                <a:latin typeface="Trebuchet MS"/>
                <a:cs typeface="Trebuchet MS"/>
              </a:rPr>
              <a:t>communication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90">
                <a:solidFill>
                  <a:srgbClr val="3333FF"/>
                </a:solidFill>
                <a:latin typeface="Trebuchet MS"/>
                <a:cs typeface="Trebuchet MS"/>
              </a:rPr>
              <a:t>process</a:t>
            </a:r>
            <a:r>
              <a:rPr dirty="0" sz="2750" spc="-204">
                <a:solidFill>
                  <a:srgbClr val="3333FF"/>
                </a:solidFill>
                <a:latin typeface="Trebuchet MS"/>
                <a:cs typeface="Trebuchet MS"/>
              </a:rPr>
              <a:t> </a:t>
            </a:r>
            <a:r>
              <a:rPr dirty="0" sz="2750" spc="-114">
                <a:latin typeface="Trebuchet MS"/>
                <a:cs typeface="Trebuchet MS"/>
              </a:rPr>
              <a:t>set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65">
                <a:latin typeface="Trebuchet MS"/>
                <a:cs typeface="Trebuchet MS"/>
              </a:rPr>
              <a:t>up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95">
                <a:latin typeface="Trebuchet MS"/>
                <a:cs typeface="Trebuchet MS"/>
              </a:rPr>
              <a:t>in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14">
                <a:latin typeface="Trebuchet MS"/>
                <a:cs typeface="Trebuchet MS"/>
              </a:rPr>
              <a:t>a  </a:t>
            </a:r>
            <a:r>
              <a:rPr dirty="0" sz="2750" spc="-95">
                <a:latin typeface="Trebuchet MS"/>
                <a:cs typeface="Trebuchet MS"/>
              </a:rPr>
              <a:t>microprocessor </a:t>
            </a:r>
            <a:r>
              <a:rPr dirty="0" sz="2750" spc="-60">
                <a:latin typeface="Trebuchet MS"/>
                <a:cs typeface="Trebuchet MS"/>
              </a:rPr>
              <a:t>or </a:t>
            </a:r>
            <a:r>
              <a:rPr dirty="0" sz="2750" spc="-120">
                <a:latin typeface="Trebuchet MS"/>
                <a:cs typeface="Trebuchet MS"/>
              </a:rPr>
              <a:t>microcontroller </a:t>
            </a:r>
            <a:r>
              <a:rPr dirty="0" sz="2750" spc="-95">
                <a:latin typeface="Trebuchet MS"/>
                <a:cs typeface="Trebuchet MS"/>
              </a:rPr>
              <a:t>in</a:t>
            </a:r>
            <a:r>
              <a:rPr dirty="0" sz="2750" spc="-550">
                <a:latin typeface="Trebuchet MS"/>
                <a:cs typeface="Trebuchet MS"/>
              </a:rPr>
              <a:t> </a:t>
            </a:r>
            <a:r>
              <a:rPr dirty="0" sz="2750" spc="-130">
                <a:latin typeface="Trebuchet MS"/>
                <a:cs typeface="Trebuchet MS"/>
              </a:rPr>
              <a:t>which:</a:t>
            </a:r>
            <a:endParaRPr sz="2750">
              <a:latin typeface="Trebuchet MS"/>
              <a:cs typeface="Trebuchet MS"/>
            </a:endParaRPr>
          </a:p>
          <a:p>
            <a:pPr marL="561340" marR="5080" indent="-182880">
              <a:lnSpc>
                <a:spcPts val="2780"/>
              </a:lnSpc>
              <a:spcBef>
                <a:spcPts val="420"/>
              </a:spcBef>
              <a:buSzPct val="96078"/>
              <a:buFont typeface="Wingdings"/>
              <a:buChar char=""/>
              <a:tabLst>
                <a:tab pos="622935" algn="l"/>
              </a:tabLst>
            </a:pPr>
            <a:r>
              <a:rPr dirty="0" sz="2550" spc="-40">
                <a:latin typeface="Trebuchet MS"/>
                <a:cs typeface="Trebuchet MS"/>
              </a:rPr>
              <a:t>An</a:t>
            </a:r>
            <a:r>
              <a:rPr dirty="0" sz="2550" spc="-200">
                <a:latin typeface="Trebuchet MS"/>
                <a:cs typeface="Trebuchet MS"/>
              </a:rPr>
              <a:t> </a:t>
            </a:r>
            <a:r>
              <a:rPr dirty="0" sz="2550" spc="-120">
                <a:latin typeface="Trebuchet MS"/>
                <a:cs typeface="Trebuchet MS"/>
              </a:rPr>
              <a:t>internal</a:t>
            </a:r>
            <a:r>
              <a:rPr dirty="0" sz="2550" spc="-200">
                <a:latin typeface="Trebuchet MS"/>
                <a:cs typeface="Trebuchet MS"/>
              </a:rPr>
              <a:t> </a:t>
            </a:r>
            <a:r>
              <a:rPr dirty="0" sz="2550" spc="-60">
                <a:latin typeface="Trebuchet MS"/>
                <a:cs typeface="Trebuchet MS"/>
              </a:rPr>
              <a:t>or</a:t>
            </a:r>
            <a:r>
              <a:rPr dirty="0" sz="2550" spc="-200">
                <a:latin typeface="Trebuchet MS"/>
                <a:cs typeface="Trebuchet MS"/>
              </a:rPr>
              <a:t> </a:t>
            </a:r>
            <a:r>
              <a:rPr dirty="0" sz="2550" spc="-135">
                <a:latin typeface="Trebuchet MS"/>
                <a:cs typeface="Trebuchet MS"/>
              </a:rPr>
              <a:t>external</a:t>
            </a:r>
            <a:r>
              <a:rPr dirty="0" sz="2550" spc="-195">
                <a:latin typeface="Trebuchet MS"/>
                <a:cs typeface="Trebuchet MS"/>
              </a:rPr>
              <a:t> </a:t>
            </a:r>
            <a:r>
              <a:rPr dirty="0" sz="2550" spc="-125">
                <a:latin typeface="Trebuchet MS"/>
                <a:cs typeface="Trebuchet MS"/>
              </a:rPr>
              <a:t>device</a:t>
            </a:r>
            <a:r>
              <a:rPr dirty="0" sz="2550" spc="-190">
                <a:latin typeface="Trebuchet MS"/>
                <a:cs typeface="Trebuchet MS"/>
              </a:rPr>
              <a:t> </a:t>
            </a:r>
            <a:r>
              <a:rPr dirty="0" sz="2550" spc="-95">
                <a:solidFill>
                  <a:srgbClr val="3333FF"/>
                </a:solidFill>
                <a:latin typeface="Trebuchet MS"/>
                <a:cs typeface="Trebuchet MS"/>
              </a:rPr>
              <a:t>requests</a:t>
            </a:r>
            <a:r>
              <a:rPr dirty="0" sz="2550" spc="-200">
                <a:solidFill>
                  <a:srgbClr val="3333FF"/>
                </a:solidFill>
                <a:latin typeface="Trebuchet MS"/>
                <a:cs typeface="Trebuchet MS"/>
              </a:rPr>
              <a:t> </a:t>
            </a:r>
            <a:r>
              <a:rPr dirty="0" sz="2550" spc="-110">
                <a:solidFill>
                  <a:srgbClr val="3333FF"/>
                </a:solidFill>
                <a:latin typeface="Trebuchet MS"/>
                <a:cs typeface="Trebuchet MS"/>
              </a:rPr>
              <a:t>the</a:t>
            </a:r>
            <a:r>
              <a:rPr dirty="0" sz="2550" spc="-195">
                <a:solidFill>
                  <a:srgbClr val="3333FF"/>
                </a:solidFill>
                <a:latin typeface="Trebuchet MS"/>
                <a:cs typeface="Trebuchet MS"/>
              </a:rPr>
              <a:t> </a:t>
            </a:r>
            <a:r>
              <a:rPr dirty="0" sz="2550" spc="85">
                <a:solidFill>
                  <a:srgbClr val="3333FF"/>
                </a:solidFill>
                <a:latin typeface="Trebuchet MS"/>
                <a:cs typeface="Trebuchet MS"/>
              </a:rPr>
              <a:t>MPU</a:t>
            </a:r>
            <a:r>
              <a:rPr dirty="0" sz="2550" spc="-210">
                <a:solidFill>
                  <a:srgbClr val="3333FF"/>
                </a:solidFill>
                <a:latin typeface="Trebuchet MS"/>
                <a:cs typeface="Trebuchet MS"/>
              </a:rPr>
              <a:t> </a:t>
            </a:r>
            <a:r>
              <a:rPr dirty="0" sz="2550" spc="-100">
                <a:latin typeface="Trebuchet MS"/>
                <a:cs typeface="Trebuchet MS"/>
              </a:rPr>
              <a:t>to</a:t>
            </a:r>
            <a:r>
              <a:rPr dirty="0" sz="2550" spc="-204">
                <a:latin typeface="Trebuchet MS"/>
                <a:cs typeface="Trebuchet MS"/>
              </a:rPr>
              <a:t> </a:t>
            </a:r>
            <a:r>
              <a:rPr dirty="0" sz="2550" spc="-90">
                <a:latin typeface="Trebuchet MS"/>
                <a:cs typeface="Trebuchet MS"/>
              </a:rPr>
              <a:t>stop  </a:t>
            </a:r>
            <a:r>
              <a:rPr dirty="0" sz="2550" spc="-110">
                <a:latin typeface="Trebuchet MS"/>
                <a:cs typeface="Trebuchet MS"/>
              </a:rPr>
              <a:t>the</a:t>
            </a:r>
            <a:r>
              <a:rPr dirty="0" sz="2550" spc="-200">
                <a:latin typeface="Trebuchet MS"/>
                <a:cs typeface="Trebuchet MS"/>
              </a:rPr>
              <a:t> </a:t>
            </a:r>
            <a:r>
              <a:rPr dirty="0" sz="2550" spc="-90">
                <a:latin typeface="Trebuchet MS"/>
                <a:cs typeface="Trebuchet MS"/>
              </a:rPr>
              <a:t>processing</a:t>
            </a:r>
            <a:endParaRPr sz="2550">
              <a:latin typeface="Trebuchet MS"/>
              <a:cs typeface="Trebuchet MS"/>
            </a:endParaRPr>
          </a:p>
          <a:p>
            <a:pPr marL="743585">
              <a:lnSpc>
                <a:spcPct val="100000"/>
              </a:lnSpc>
              <a:spcBef>
                <a:spcPts val="175"/>
              </a:spcBef>
            </a:pPr>
            <a:r>
              <a:rPr dirty="0" sz="2200" spc="-70">
                <a:latin typeface="Wingdings"/>
                <a:cs typeface="Wingdings"/>
              </a:rPr>
              <a:t></a:t>
            </a:r>
            <a:r>
              <a:rPr dirty="0" sz="2200" spc="-70">
                <a:latin typeface="Trebuchet MS"/>
                <a:cs typeface="Trebuchet MS"/>
              </a:rPr>
              <a:t>The </a:t>
            </a:r>
            <a:r>
              <a:rPr dirty="0" sz="2200" spc="95">
                <a:latin typeface="Trebuchet MS"/>
                <a:cs typeface="Trebuchet MS"/>
              </a:rPr>
              <a:t>MPU</a:t>
            </a:r>
            <a:r>
              <a:rPr dirty="0" sz="2200" spc="-375">
                <a:latin typeface="Trebuchet MS"/>
                <a:cs typeface="Trebuchet MS"/>
              </a:rPr>
              <a:t> </a:t>
            </a:r>
            <a:r>
              <a:rPr dirty="0" sz="2200" spc="-75">
                <a:latin typeface="Trebuchet MS"/>
                <a:cs typeface="Trebuchet MS"/>
              </a:rPr>
              <a:t>acknowledges </a:t>
            </a:r>
            <a:r>
              <a:rPr dirty="0" sz="2200" spc="-85">
                <a:latin typeface="Trebuchet MS"/>
                <a:cs typeface="Trebuchet MS"/>
              </a:rPr>
              <a:t>the </a:t>
            </a:r>
            <a:r>
              <a:rPr dirty="0" sz="2200" spc="-75">
                <a:latin typeface="Trebuchet MS"/>
                <a:cs typeface="Trebuchet MS"/>
              </a:rPr>
              <a:t>request</a:t>
            </a:r>
            <a:endParaRPr sz="2200">
              <a:latin typeface="Trebuchet MS"/>
              <a:cs typeface="Trebuchet MS"/>
            </a:endParaRPr>
          </a:p>
          <a:p>
            <a:pPr marL="743585">
              <a:lnSpc>
                <a:spcPct val="100000"/>
              </a:lnSpc>
              <a:spcBef>
                <a:spcPts val="190"/>
              </a:spcBef>
            </a:pPr>
            <a:r>
              <a:rPr dirty="0" sz="2200" spc="-70">
                <a:latin typeface="Wingdings"/>
                <a:cs typeface="Wingdings"/>
              </a:rPr>
              <a:t></a:t>
            </a:r>
            <a:r>
              <a:rPr dirty="0" sz="2200" spc="-70">
                <a:latin typeface="Trebuchet MS"/>
                <a:cs typeface="Trebuchet MS"/>
              </a:rPr>
              <a:t>Attends </a:t>
            </a:r>
            <a:r>
              <a:rPr dirty="0" sz="2200" spc="-80">
                <a:latin typeface="Trebuchet MS"/>
                <a:cs typeface="Trebuchet MS"/>
              </a:rPr>
              <a:t>to </a:t>
            </a:r>
            <a:r>
              <a:rPr dirty="0" sz="2200" spc="-85">
                <a:latin typeface="Trebuchet MS"/>
                <a:cs typeface="Trebuchet MS"/>
              </a:rPr>
              <a:t>the</a:t>
            </a:r>
            <a:r>
              <a:rPr dirty="0" sz="2200" spc="-310">
                <a:latin typeface="Trebuchet MS"/>
                <a:cs typeface="Trebuchet MS"/>
              </a:rPr>
              <a:t> </a:t>
            </a:r>
            <a:r>
              <a:rPr dirty="0" sz="2200" spc="-75">
                <a:latin typeface="Trebuchet MS"/>
                <a:cs typeface="Trebuchet MS"/>
              </a:rPr>
              <a:t>request</a:t>
            </a:r>
            <a:endParaRPr sz="2200">
              <a:latin typeface="Trebuchet MS"/>
              <a:cs typeface="Trebuchet MS"/>
            </a:endParaRPr>
          </a:p>
          <a:p>
            <a:pPr marL="743585">
              <a:lnSpc>
                <a:spcPct val="100000"/>
              </a:lnSpc>
              <a:spcBef>
                <a:spcPts val="219"/>
              </a:spcBef>
            </a:pPr>
            <a:r>
              <a:rPr dirty="0" sz="2200" spc="-30">
                <a:latin typeface="Wingdings"/>
                <a:cs typeface="Wingdings"/>
              </a:rPr>
              <a:t></a:t>
            </a:r>
            <a:r>
              <a:rPr dirty="0" sz="2200" spc="-30">
                <a:latin typeface="Trebuchet MS"/>
                <a:cs typeface="Trebuchet MS"/>
              </a:rPr>
              <a:t>Goes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100">
                <a:latin typeface="Trebuchet MS"/>
                <a:cs typeface="Trebuchet MS"/>
              </a:rPr>
              <a:t>back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to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processing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70">
                <a:latin typeface="Trebuchet MS"/>
                <a:cs typeface="Trebuchet MS"/>
              </a:rPr>
              <a:t>where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120">
                <a:latin typeface="Trebuchet MS"/>
                <a:cs typeface="Trebuchet MS"/>
              </a:rPr>
              <a:t>it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60">
                <a:latin typeface="Trebuchet MS"/>
                <a:cs typeface="Trebuchet MS"/>
              </a:rPr>
              <a:t>was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interrupted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1536700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229">
                <a:latin typeface="Trebuchet MS"/>
                <a:cs typeface="Trebuchet MS"/>
              </a:rPr>
              <a:t>E</a:t>
            </a:r>
            <a:r>
              <a:rPr dirty="0" sz="3500" spc="-285">
                <a:latin typeface="Trebuchet MS"/>
                <a:cs typeface="Trebuchet MS"/>
              </a:rPr>
              <a:t>x</a:t>
            </a:r>
            <a:r>
              <a:rPr dirty="0" sz="3500" spc="-190">
                <a:latin typeface="Trebuchet MS"/>
                <a:cs typeface="Trebuchet MS"/>
              </a:rPr>
              <a:t>a</a:t>
            </a:r>
            <a:r>
              <a:rPr dirty="0" sz="3500" spc="-130">
                <a:latin typeface="Trebuchet MS"/>
                <a:cs typeface="Trebuchet MS"/>
              </a:rPr>
              <a:t>mp</a:t>
            </a:r>
            <a:r>
              <a:rPr dirty="0" sz="3500" spc="-215">
                <a:latin typeface="Trebuchet MS"/>
                <a:cs typeface="Trebuchet MS"/>
              </a:rPr>
              <a:t>le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22800" y="2910839"/>
            <a:ext cx="4399280" cy="1706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22800" y="5146040"/>
            <a:ext cx="3556000" cy="934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519" y="3154679"/>
            <a:ext cx="2438400" cy="3535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42857" y="3038284"/>
            <a:ext cx="2767965" cy="624205"/>
          </a:xfrm>
          <a:custGeom>
            <a:avLst/>
            <a:gdLst/>
            <a:ahLst/>
            <a:cxnLst/>
            <a:rect l="l" t="t" r="r" b="b"/>
            <a:pathLst>
              <a:path w="2767965" h="624204">
                <a:moveTo>
                  <a:pt x="2644105" y="39798"/>
                </a:moveTo>
                <a:lnTo>
                  <a:pt x="0" y="584174"/>
                </a:lnTo>
                <a:lnTo>
                  <a:pt x="8204" y="623976"/>
                </a:lnTo>
                <a:lnTo>
                  <a:pt x="2652301" y="79599"/>
                </a:lnTo>
                <a:lnTo>
                  <a:pt x="2644105" y="39798"/>
                </a:lnTo>
                <a:close/>
              </a:path>
              <a:path w="2767965" h="624204">
                <a:moveTo>
                  <a:pt x="2766879" y="35699"/>
                </a:moveTo>
                <a:lnTo>
                  <a:pt x="2664015" y="35699"/>
                </a:lnTo>
                <a:lnTo>
                  <a:pt x="2672207" y="75501"/>
                </a:lnTo>
                <a:lnTo>
                  <a:pt x="2652301" y="79599"/>
                </a:lnTo>
                <a:lnTo>
                  <a:pt x="2660497" y="119405"/>
                </a:lnTo>
                <a:lnTo>
                  <a:pt x="2766879" y="35699"/>
                </a:lnTo>
                <a:close/>
              </a:path>
              <a:path w="2767965" h="624204">
                <a:moveTo>
                  <a:pt x="2664015" y="35699"/>
                </a:moveTo>
                <a:lnTo>
                  <a:pt x="2644105" y="39798"/>
                </a:lnTo>
                <a:lnTo>
                  <a:pt x="2652301" y="79599"/>
                </a:lnTo>
                <a:lnTo>
                  <a:pt x="2672207" y="75501"/>
                </a:lnTo>
                <a:lnTo>
                  <a:pt x="2664015" y="35699"/>
                </a:lnTo>
                <a:close/>
              </a:path>
              <a:path w="2767965" h="624204">
                <a:moveTo>
                  <a:pt x="2635910" y="0"/>
                </a:moveTo>
                <a:lnTo>
                  <a:pt x="2644105" y="39798"/>
                </a:lnTo>
                <a:lnTo>
                  <a:pt x="2664015" y="35699"/>
                </a:lnTo>
                <a:lnTo>
                  <a:pt x="2766879" y="35699"/>
                </a:lnTo>
                <a:lnTo>
                  <a:pt x="2767622" y="35115"/>
                </a:lnTo>
                <a:lnTo>
                  <a:pt x="263591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44089" y="5143576"/>
            <a:ext cx="2279015" cy="388620"/>
          </a:xfrm>
          <a:custGeom>
            <a:avLst/>
            <a:gdLst/>
            <a:ahLst/>
            <a:cxnLst/>
            <a:rect l="l" t="t" r="r" b="b"/>
            <a:pathLst>
              <a:path w="2279015" h="388620">
                <a:moveTo>
                  <a:pt x="2155144" y="40236"/>
                </a:moveTo>
                <a:lnTo>
                  <a:pt x="0" y="348107"/>
                </a:lnTo>
                <a:lnTo>
                  <a:pt x="5740" y="388340"/>
                </a:lnTo>
                <a:lnTo>
                  <a:pt x="2160887" y="80457"/>
                </a:lnTo>
                <a:lnTo>
                  <a:pt x="2155144" y="40236"/>
                </a:lnTo>
                <a:close/>
              </a:path>
              <a:path w="2279015" h="388620">
                <a:moveTo>
                  <a:pt x="2261489" y="37363"/>
                </a:moveTo>
                <a:lnTo>
                  <a:pt x="2175255" y="37363"/>
                </a:lnTo>
                <a:lnTo>
                  <a:pt x="2180996" y="77584"/>
                </a:lnTo>
                <a:lnTo>
                  <a:pt x="2160887" y="80457"/>
                </a:lnTo>
                <a:lnTo>
                  <a:pt x="2166632" y="120688"/>
                </a:lnTo>
                <a:lnTo>
                  <a:pt x="2278710" y="43103"/>
                </a:lnTo>
                <a:lnTo>
                  <a:pt x="2261489" y="37363"/>
                </a:lnTo>
                <a:close/>
              </a:path>
              <a:path w="2279015" h="388620">
                <a:moveTo>
                  <a:pt x="2175255" y="37363"/>
                </a:moveTo>
                <a:lnTo>
                  <a:pt x="2155144" y="40236"/>
                </a:lnTo>
                <a:lnTo>
                  <a:pt x="2160887" y="80457"/>
                </a:lnTo>
                <a:lnTo>
                  <a:pt x="2180996" y="77584"/>
                </a:lnTo>
                <a:lnTo>
                  <a:pt x="2175255" y="37363"/>
                </a:lnTo>
                <a:close/>
              </a:path>
              <a:path w="2279015" h="388620">
                <a:moveTo>
                  <a:pt x="2149398" y="0"/>
                </a:moveTo>
                <a:lnTo>
                  <a:pt x="2155144" y="40236"/>
                </a:lnTo>
                <a:lnTo>
                  <a:pt x="2175255" y="37363"/>
                </a:lnTo>
                <a:lnTo>
                  <a:pt x="2261489" y="37363"/>
                </a:lnTo>
                <a:lnTo>
                  <a:pt x="21493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2400" y="5105400"/>
            <a:ext cx="2275840" cy="243840"/>
          </a:xfrm>
          <a:custGeom>
            <a:avLst/>
            <a:gdLst/>
            <a:ahLst/>
            <a:cxnLst/>
            <a:rect l="l" t="t" r="r" b="b"/>
            <a:pathLst>
              <a:path w="2275840" h="243839">
                <a:moveTo>
                  <a:pt x="0" y="121919"/>
                </a:moveTo>
                <a:lnTo>
                  <a:pt x="40647" y="89508"/>
                </a:lnTo>
                <a:lnTo>
                  <a:pt x="89423" y="74463"/>
                </a:lnTo>
                <a:lnTo>
                  <a:pt x="155359" y="60384"/>
                </a:lnTo>
                <a:lnTo>
                  <a:pt x="194338" y="53753"/>
                </a:lnTo>
                <a:lnTo>
                  <a:pt x="237100" y="47418"/>
                </a:lnTo>
                <a:lnTo>
                  <a:pt x="283473" y="41397"/>
                </a:lnTo>
                <a:lnTo>
                  <a:pt x="333289" y="35709"/>
                </a:lnTo>
                <a:lnTo>
                  <a:pt x="386378" y="30372"/>
                </a:lnTo>
                <a:lnTo>
                  <a:pt x="442571" y="25403"/>
                </a:lnTo>
                <a:lnTo>
                  <a:pt x="501698" y="20822"/>
                </a:lnTo>
                <a:lnTo>
                  <a:pt x="563590" y="16645"/>
                </a:lnTo>
                <a:lnTo>
                  <a:pt x="628077" y="12892"/>
                </a:lnTo>
                <a:lnTo>
                  <a:pt x="694990" y="9581"/>
                </a:lnTo>
                <a:lnTo>
                  <a:pt x="764159" y="6729"/>
                </a:lnTo>
                <a:lnTo>
                  <a:pt x="835415" y="4355"/>
                </a:lnTo>
                <a:lnTo>
                  <a:pt x="908589" y="2476"/>
                </a:lnTo>
                <a:lnTo>
                  <a:pt x="983511" y="1112"/>
                </a:lnTo>
                <a:lnTo>
                  <a:pt x="1060011" y="281"/>
                </a:lnTo>
                <a:lnTo>
                  <a:pt x="1137919" y="0"/>
                </a:lnTo>
                <a:lnTo>
                  <a:pt x="1215829" y="281"/>
                </a:lnTo>
                <a:lnTo>
                  <a:pt x="1292329" y="1112"/>
                </a:lnTo>
                <a:lnTo>
                  <a:pt x="1367251" y="2476"/>
                </a:lnTo>
                <a:lnTo>
                  <a:pt x="1440425" y="4355"/>
                </a:lnTo>
                <a:lnTo>
                  <a:pt x="1511681" y="6729"/>
                </a:lnTo>
                <a:lnTo>
                  <a:pt x="1580850" y="9581"/>
                </a:lnTo>
                <a:lnTo>
                  <a:pt x="1647764" y="12892"/>
                </a:lnTo>
                <a:lnTo>
                  <a:pt x="1712251" y="16645"/>
                </a:lnTo>
                <a:lnTo>
                  <a:pt x="1774143" y="20822"/>
                </a:lnTo>
                <a:lnTo>
                  <a:pt x="1833270" y="25403"/>
                </a:lnTo>
                <a:lnTo>
                  <a:pt x="1889462" y="30372"/>
                </a:lnTo>
                <a:lnTo>
                  <a:pt x="1942551" y="35709"/>
                </a:lnTo>
                <a:lnTo>
                  <a:pt x="1992367" y="41397"/>
                </a:lnTo>
                <a:lnTo>
                  <a:pt x="2038740" y="47418"/>
                </a:lnTo>
                <a:lnTo>
                  <a:pt x="2081501" y="53753"/>
                </a:lnTo>
                <a:lnTo>
                  <a:pt x="2120481" y="60384"/>
                </a:lnTo>
                <a:lnTo>
                  <a:pt x="2186416" y="74463"/>
                </a:lnTo>
                <a:lnTo>
                  <a:pt x="2235192" y="89508"/>
                </a:lnTo>
                <a:lnTo>
                  <a:pt x="2273214" y="113572"/>
                </a:lnTo>
                <a:lnTo>
                  <a:pt x="2275839" y="121919"/>
                </a:lnTo>
                <a:lnTo>
                  <a:pt x="2273214" y="130267"/>
                </a:lnTo>
                <a:lnTo>
                  <a:pt x="2235192" y="154331"/>
                </a:lnTo>
                <a:lnTo>
                  <a:pt x="2186416" y="169376"/>
                </a:lnTo>
                <a:lnTo>
                  <a:pt x="2120481" y="183455"/>
                </a:lnTo>
                <a:lnTo>
                  <a:pt x="2081501" y="190086"/>
                </a:lnTo>
                <a:lnTo>
                  <a:pt x="2038740" y="196421"/>
                </a:lnTo>
                <a:lnTo>
                  <a:pt x="1992367" y="202442"/>
                </a:lnTo>
                <a:lnTo>
                  <a:pt x="1942551" y="208130"/>
                </a:lnTo>
                <a:lnTo>
                  <a:pt x="1889462" y="213467"/>
                </a:lnTo>
                <a:lnTo>
                  <a:pt x="1833270" y="218436"/>
                </a:lnTo>
                <a:lnTo>
                  <a:pt x="1774143" y="223017"/>
                </a:lnTo>
                <a:lnTo>
                  <a:pt x="1712251" y="227194"/>
                </a:lnTo>
                <a:lnTo>
                  <a:pt x="1647764" y="230947"/>
                </a:lnTo>
                <a:lnTo>
                  <a:pt x="1580850" y="234258"/>
                </a:lnTo>
                <a:lnTo>
                  <a:pt x="1511681" y="237110"/>
                </a:lnTo>
                <a:lnTo>
                  <a:pt x="1440425" y="239484"/>
                </a:lnTo>
                <a:lnTo>
                  <a:pt x="1367251" y="241363"/>
                </a:lnTo>
                <a:lnTo>
                  <a:pt x="1292329" y="242727"/>
                </a:lnTo>
                <a:lnTo>
                  <a:pt x="1215829" y="243558"/>
                </a:lnTo>
                <a:lnTo>
                  <a:pt x="1137919" y="243839"/>
                </a:lnTo>
                <a:lnTo>
                  <a:pt x="1060011" y="243558"/>
                </a:lnTo>
                <a:lnTo>
                  <a:pt x="983511" y="242727"/>
                </a:lnTo>
                <a:lnTo>
                  <a:pt x="908589" y="241363"/>
                </a:lnTo>
                <a:lnTo>
                  <a:pt x="835415" y="239484"/>
                </a:lnTo>
                <a:lnTo>
                  <a:pt x="764159" y="237110"/>
                </a:lnTo>
                <a:lnTo>
                  <a:pt x="694990" y="234258"/>
                </a:lnTo>
                <a:lnTo>
                  <a:pt x="628077" y="230947"/>
                </a:lnTo>
                <a:lnTo>
                  <a:pt x="563590" y="227194"/>
                </a:lnTo>
                <a:lnTo>
                  <a:pt x="501698" y="223017"/>
                </a:lnTo>
                <a:lnTo>
                  <a:pt x="442571" y="218436"/>
                </a:lnTo>
                <a:lnTo>
                  <a:pt x="386378" y="213467"/>
                </a:lnTo>
                <a:lnTo>
                  <a:pt x="333289" y="208130"/>
                </a:lnTo>
                <a:lnTo>
                  <a:pt x="283473" y="202442"/>
                </a:lnTo>
                <a:lnTo>
                  <a:pt x="237100" y="196421"/>
                </a:lnTo>
                <a:lnTo>
                  <a:pt x="194338" y="190086"/>
                </a:lnTo>
                <a:lnTo>
                  <a:pt x="155359" y="183455"/>
                </a:lnTo>
                <a:lnTo>
                  <a:pt x="89423" y="169376"/>
                </a:lnTo>
                <a:lnTo>
                  <a:pt x="40647" y="154331"/>
                </a:lnTo>
                <a:lnTo>
                  <a:pt x="2625" y="130267"/>
                </a:lnTo>
                <a:lnTo>
                  <a:pt x="0" y="121919"/>
                </a:lnTo>
                <a:close/>
              </a:path>
            </a:pathLst>
          </a:custGeom>
          <a:ln w="10159">
            <a:solidFill>
              <a:srgbClr val="33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06099" y="4815332"/>
            <a:ext cx="57467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>
                <a:latin typeface="Verdana"/>
                <a:cs typeface="Verdana"/>
              </a:rPr>
              <a:t>I</a:t>
            </a:r>
            <a:r>
              <a:rPr dirty="0" sz="1900">
                <a:latin typeface="Verdana"/>
                <a:cs typeface="Verdana"/>
              </a:rPr>
              <a:t>S</a:t>
            </a:r>
            <a:r>
              <a:rPr dirty="0" sz="1900" spc="5">
                <a:latin typeface="Verdana"/>
                <a:cs typeface="Verdana"/>
              </a:rPr>
              <a:t>R</a:t>
            </a:r>
            <a:r>
              <a:rPr dirty="0" sz="1900" spc="5">
                <a:latin typeface="Verdana"/>
                <a:cs typeface="Verdana"/>
              </a:rPr>
              <a:t>: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7796" y="2011172"/>
            <a:ext cx="7944484" cy="927735"/>
          </a:xfrm>
          <a:prstGeom prst="rect">
            <a:avLst/>
          </a:prstGeom>
        </p:spPr>
        <p:txBody>
          <a:bodyPr wrap="square" lIns="0" tIns="173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1900" spc="-60">
                <a:latin typeface="Wingdings"/>
                <a:cs typeface="Wingdings"/>
              </a:rPr>
              <a:t></a:t>
            </a:r>
            <a:r>
              <a:rPr dirty="0" sz="1900" spc="-60">
                <a:latin typeface="Trebuchet MS"/>
                <a:cs typeface="Trebuchet MS"/>
              </a:rPr>
              <a:t>Write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55">
                <a:latin typeface="Trebuchet MS"/>
                <a:cs typeface="Trebuchet MS"/>
              </a:rPr>
              <a:t>an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instruction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to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65">
                <a:latin typeface="Trebuchet MS"/>
                <a:cs typeface="Trebuchet MS"/>
              </a:rPr>
              <a:t>setup</a:t>
            </a:r>
            <a:r>
              <a:rPr dirty="0" sz="1900" spc="-120">
                <a:latin typeface="Trebuchet MS"/>
                <a:cs typeface="Trebuchet MS"/>
              </a:rPr>
              <a:t> </a:t>
            </a:r>
            <a:r>
              <a:rPr dirty="0" sz="1900" spc="-55">
                <a:latin typeface="Trebuchet MS"/>
                <a:cs typeface="Trebuchet MS"/>
              </a:rPr>
              <a:t>INT1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50">
                <a:latin typeface="Trebuchet MS"/>
                <a:cs typeface="Trebuchet MS"/>
              </a:rPr>
              <a:t>as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the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55">
                <a:latin typeface="Trebuchet MS"/>
                <a:cs typeface="Trebuchet MS"/>
              </a:rPr>
              <a:t>high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priority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95">
                <a:latin typeface="Trebuchet MS"/>
                <a:cs typeface="Trebuchet MS"/>
              </a:rPr>
              <a:t>interrupt.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70">
                <a:latin typeface="Trebuchet MS"/>
                <a:cs typeface="Trebuchet MS"/>
              </a:rPr>
              <a:t>(INT1</a:t>
            </a:r>
            <a:r>
              <a:rPr dirty="0" sz="1900" spc="-155">
                <a:latin typeface="Trebuchet MS"/>
                <a:cs typeface="Trebuchet MS"/>
              </a:rPr>
              <a:t> </a:t>
            </a:r>
            <a:r>
              <a:rPr dirty="0" sz="1900" spc="15">
                <a:latin typeface="Wingdings"/>
                <a:cs typeface="Wingdings"/>
              </a:rPr>
              <a:t></a:t>
            </a:r>
            <a:r>
              <a:rPr dirty="0" sz="1900" spc="-35">
                <a:latin typeface="Times New Roman"/>
                <a:cs typeface="Times New Roman"/>
              </a:rPr>
              <a:t> </a:t>
            </a:r>
            <a:r>
              <a:rPr dirty="0" sz="1900" spc="-65">
                <a:latin typeface="Trebuchet MS"/>
                <a:cs typeface="Trebuchet MS"/>
              </a:rPr>
              <a:t>RB1)</a:t>
            </a:r>
            <a:endParaRPr sz="1900">
              <a:latin typeface="Trebuchet MS"/>
              <a:cs typeface="Trebuchet MS"/>
            </a:endParaRPr>
          </a:p>
          <a:p>
            <a:pPr marL="3810635">
              <a:lnSpc>
                <a:spcPct val="100000"/>
              </a:lnSpc>
              <a:spcBef>
                <a:spcPts val="1275"/>
              </a:spcBef>
            </a:pPr>
            <a:r>
              <a:rPr dirty="0" sz="1900" spc="10">
                <a:latin typeface="Verdana"/>
                <a:cs typeface="Verdana"/>
              </a:rPr>
              <a:t>High </a:t>
            </a:r>
            <a:r>
              <a:rPr dirty="0" sz="1900" spc="5">
                <a:latin typeface="Verdana"/>
                <a:cs typeface="Verdana"/>
              </a:rPr>
              <a:t>Priority Interrupt</a:t>
            </a:r>
            <a:r>
              <a:rPr dirty="0" sz="1900" spc="-5">
                <a:latin typeface="Verdana"/>
                <a:cs typeface="Verdana"/>
              </a:rPr>
              <a:t> </a:t>
            </a:r>
            <a:r>
              <a:rPr dirty="0" sz="1900" spc="-10">
                <a:latin typeface="Verdana"/>
                <a:cs typeface="Verdana"/>
              </a:rPr>
              <a:t>Vector: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1536700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229">
                <a:latin typeface="Trebuchet MS"/>
                <a:cs typeface="Trebuchet MS"/>
              </a:rPr>
              <a:t>E</a:t>
            </a:r>
            <a:r>
              <a:rPr dirty="0" sz="3500" spc="-285">
                <a:latin typeface="Trebuchet MS"/>
                <a:cs typeface="Trebuchet MS"/>
              </a:rPr>
              <a:t>x</a:t>
            </a:r>
            <a:r>
              <a:rPr dirty="0" sz="3500" spc="-190">
                <a:latin typeface="Trebuchet MS"/>
                <a:cs typeface="Trebuchet MS"/>
              </a:rPr>
              <a:t>a</a:t>
            </a:r>
            <a:r>
              <a:rPr dirty="0" sz="3500" spc="-130">
                <a:latin typeface="Trebuchet MS"/>
                <a:cs typeface="Trebuchet MS"/>
              </a:rPr>
              <a:t>mp</a:t>
            </a:r>
            <a:r>
              <a:rPr dirty="0" sz="3500" spc="-215">
                <a:latin typeface="Trebuchet MS"/>
                <a:cs typeface="Trebuchet MS"/>
              </a:rPr>
              <a:t>le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796" y="2160523"/>
            <a:ext cx="2185035" cy="3657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00" spc="-70">
                <a:latin typeface="Wingdings"/>
                <a:cs typeface="Wingdings"/>
              </a:rPr>
              <a:t></a:t>
            </a:r>
            <a:r>
              <a:rPr dirty="0" sz="2200" spc="-70">
                <a:latin typeface="Trebuchet MS"/>
                <a:cs typeface="Trebuchet MS"/>
              </a:rPr>
              <a:t>Software</a:t>
            </a:r>
            <a:r>
              <a:rPr dirty="0" sz="2200" spc="-190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Setting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519" y="3154679"/>
            <a:ext cx="2438400" cy="3535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38170" y="3398520"/>
            <a:ext cx="665480" cy="745490"/>
          </a:xfrm>
          <a:custGeom>
            <a:avLst/>
            <a:gdLst/>
            <a:ahLst/>
            <a:cxnLst/>
            <a:rect l="l" t="t" r="r" b="b"/>
            <a:pathLst>
              <a:path w="665479" h="745489">
                <a:moveTo>
                  <a:pt x="569238" y="77621"/>
                </a:moveTo>
                <a:lnTo>
                  <a:pt x="0" y="718019"/>
                </a:lnTo>
                <a:lnTo>
                  <a:pt x="30378" y="745020"/>
                </a:lnTo>
                <a:lnTo>
                  <a:pt x="599617" y="104621"/>
                </a:lnTo>
                <a:lnTo>
                  <a:pt x="569238" y="77621"/>
                </a:lnTo>
                <a:close/>
              </a:path>
              <a:path w="665479" h="745489">
                <a:moveTo>
                  <a:pt x="648622" y="62433"/>
                </a:moveTo>
                <a:lnTo>
                  <a:pt x="582739" y="62433"/>
                </a:lnTo>
                <a:lnTo>
                  <a:pt x="613117" y="89433"/>
                </a:lnTo>
                <a:lnTo>
                  <a:pt x="599617" y="104621"/>
                </a:lnTo>
                <a:lnTo>
                  <a:pt x="629996" y="131622"/>
                </a:lnTo>
                <a:lnTo>
                  <a:pt x="648622" y="62433"/>
                </a:lnTo>
                <a:close/>
              </a:path>
              <a:path w="665479" h="745489">
                <a:moveTo>
                  <a:pt x="582739" y="62433"/>
                </a:moveTo>
                <a:lnTo>
                  <a:pt x="569238" y="77621"/>
                </a:lnTo>
                <a:lnTo>
                  <a:pt x="599617" y="104621"/>
                </a:lnTo>
                <a:lnTo>
                  <a:pt x="613117" y="89433"/>
                </a:lnTo>
                <a:lnTo>
                  <a:pt x="582739" y="62433"/>
                </a:lnTo>
                <a:close/>
              </a:path>
              <a:path w="665479" h="745489">
                <a:moveTo>
                  <a:pt x="665429" y="0"/>
                </a:moveTo>
                <a:lnTo>
                  <a:pt x="538860" y="50622"/>
                </a:lnTo>
                <a:lnTo>
                  <a:pt x="569238" y="77621"/>
                </a:lnTo>
                <a:lnTo>
                  <a:pt x="582739" y="62433"/>
                </a:lnTo>
                <a:lnTo>
                  <a:pt x="648622" y="62433"/>
                </a:lnTo>
                <a:lnTo>
                  <a:pt x="6654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05619" y="3108451"/>
            <a:ext cx="435356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If ZERO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no priority (early</a:t>
            </a:r>
            <a:r>
              <a:rPr dirty="0" sz="1900" spc="-5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versions)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6159" y="3479800"/>
            <a:ext cx="5938520" cy="987425"/>
          </a:xfrm>
          <a:prstGeom prst="rect">
            <a:avLst/>
          </a:prstGeom>
          <a:ln w="10159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5885" marR="122555">
              <a:lnSpc>
                <a:spcPct val="101600"/>
              </a:lnSpc>
              <a:spcBef>
                <a:spcPts val="32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If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enabled </a:t>
            </a:r>
            <a:r>
              <a:rPr dirty="0" sz="1900" spc="15">
                <a:solidFill>
                  <a:srgbClr val="3333FF"/>
                </a:solidFill>
                <a:latin typeface="Wingdings"/>
                <a:cs typeface="Wingdings"/>
              </a:rPr>
              <a:t></a:t>
            </a:r>
            <a:r>
              <a:rPr dirty="0" sz="1900" spc="15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high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priority </a:t>
            </a:r>
            <a:r>
              <a:rPr dirty="0" sz="1900" spc="15">
                <a:solidFill>
                  <a:srgbClr val="3333FF"/>
                </a:solidFill>
                <a:latin typeface="Wingdings"/>
                <a:cs typeface="Wingdings"/>
              </a:rPr>
              <a:t></a:t>
            </a:r>
            <a:r>
              <a:rPr dirty="0" sz="1900" spc="15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gates all H/L  interrupts 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to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the </a:t>
            </a:r>
            <a:r>
              <a:rPr dirty="0" sz="1900" spc="15">
                <a:solidFill>
                  <a:srgbClr val="3333FF"/>
                </a:solidFill>
                <a:latin typeface="Verdana"/>
                <a:cs typeface="Verdana"/>
              </a:rPr>
              <a:t>CPU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(remember: 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GIEL 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enables all low-priorities Interrupts 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to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the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dirty="0" sz="1900" spc="15">
                <a:solidFill>
                  <a:srgbClr val="3333FF"/>
                </a:solidFill>
                <a:latin typeface="Verdana"/>
                <a:cs typeface="Verdana"/>
              </a:rPr>
              <a:t>CPU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5619" y="4531867"/>
            <a:ext cx="3186430" cy="1330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3980" marR="5080" indent="81280">
              <a:lnSpc>
                <a:spcPct val="141100"/>
              </a:lnSpc>
              <a:spcBef>
                <a:spcPts val="9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If 1 </a:t>
            </a:r>
            <a:r>
              <a:rPr dirty="0" sz="1900" spc="15">
                <a:solidFill>
                  <a:srgbClr val="3333FF"/>
                </a:solidFill>
                <a:latin typeface="Wingdings"/>
                <a:cs typeface="Wingdings"/>
              </a:rPr>
              <a:t></a:t>
            </a:r>
            <a:r>
              <a:rPr dirty="0" sz="1900" spc="15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rising 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edge (RB1)  If 1 </a:t>
            </a:r>
            <a:r>
              <a:rPr dirty="0" sz="1900" spc="15">
                <a:solidFill>
                  <a:srgbClr val="3333FF"/>
                </a:solidFill>
                <a:latin typeface="Wingdings"/>
                <a:cs typeface="Wingdings"/>
              </a:rPr>
              <a:t></a:t>
            </a:r>
            <a:r>
              <a:rPr dirty="0" sz="1900" spc="15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High</a:t>
            </a:r>
            <a:r>
              <a:rPr dirty="0" sz="1900" spc="-315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Priority</a:t>
            </a:r>
            <a:endParaRPr sz="1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If 1 </a:t>
            </a:r>
            <a:r>
              <a:rPr dirty="0" sz="1900" spc="15">
                <a:solidFill>
                  <a:srgbClr val="3333FF"/>
                </a:solidFill>
                <a:latin typeface="Wingdings"/>
                <a:cs typeface="Wingdings"/>
              </a:rPr>
              <a:t></a:t>
            </a:r>
            <a:r>
              <a:rPr dirty="0" sz="1900" spc="15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INT1</a:t>
            </a:r>
            <a:r>
              <a:rPr dirty="0" sz="1900" spc="-295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enabled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5619" y="6196076"/>
            <a:ext cx="486918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>
                <a:solidFill>
                  <a:srgbClr val="990099"/>
                </a:solidFill>
                <a:latin typeface="Verdana"/>
                <a:cs typeface="Verdana"/>
              </a:rPr>
              <a:t>NOTE: </a:t>
            </a:r>
            <a:r>
              <a:rPr dirty="0" sz="1900" spc="5">
                <a:solidFill>
                  <a:srgbClr val="990099"/>
                </a:solidFill>
                <a:latin typeface="Verdana"/>
                <a:cs typeface="Verdana"/>
              </a:rPr>
              <a:t>INTCON3: </a:t>
            </a:r>
            <a:r>
              <a:rPr dirty="0" sz="1900" spc="10">
                <a:solidFill>
                  <a:srgbClr val="990099"/>
                </a:solidFill>
                <a:latin typeface="Verdana"/>
                <a:cs typeface="Verdana"/>
              </a:rPr>
              <a:t>FLAG bit is </a:t>
            </a:r>
            <a:r>
              <a:rPr dirty="0" sz="1900" spc="5">
                <a:solidFill>
                  <a:srgbClr val="990099"/>
                </a:solidFill>
                <a:latin typeface="Verdana"/>
                <a:cs typeface="Verdana"/>
              </a:rPr>
              <a:t>read</a:t>
            </a:r>
            <a:r>
              <a:rPr dirty="0" sz="1900" spc="-10">
                <a:solidFill>
                  <a:srgbClr val="990099"/>
                </a:solidFill>
                <a:latin typeface="Verdana"/>
                <a:cs typeface="Verdana"/>
              </a:rPr>
              <a:t> </a:t>
            </a:r>
            <a:r>
              <a:rPr dirty="0" sz="1900" spc="5">
                <a:solidFill>
                  <a:srgbClr val="990099"/>
                </a:solidFill>
                <a:latin typeface="Verdana"/>
                <a:cs typeface="Verdana"/>
              </a:rPr>
              <a:t>only!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45104" y="3961295"/>
            <a:ext cx="739775" cy="349885"/>
          </a:xfrm>
          <a:custGeom>
            <a:avLst/>
            <a:gdLst/>
            <a:ahLst/>
            <a:cxnLst/>
            <a:rect l="l" t="t" r="r" b="b"/>
            <a:pathLst>
              <a:path w="739775" h="349885">
                <a:moveTo>
                  <a:pt x="620111" y="37133"/>
                </a:moveTo>
                <a:lnTo>
                  <a:pt x="0" y="312737"/>
                </a:lnTo>
                <a:lnTo>
                  <a:pt x="16509" y="349872"/>
                </a:lnTo>
                <a:lnTo>
                  <a:pt x="636615" y="74265"/>
                </a:lnTo>
                <a:lnTo>
                  <a:pt x="620111" y="37133"/>
                </a:lnTo>
                <a:close/>
              </a:path>
              <a:path w="739775" h="349885">
                <a:moveTo>
                  <a:pt x="721084" y="28879"/>
                </a:moveTo>
                <a:lnTo>
                  <a:pt x="638682" y="28879"/>
                </a:lnTo>
                <a:lnTo>
                  <a:pt x="655180" y="66014"/>
                </a:lnTo>
                <a:lnTo>
                  <a:pt x="636615" y="74265"/>
                </a:lnTo>
                <a:lnTo>
                  <a:pt x="653122" y="111404"/>
                </a:lnTo>
                <a:lnTo>
                  <a:pt x="721084" y="28879"/>
                </a:lnTo>
                <a:close/>
              </a:path>
              <a:path w="739775" h="349885">
                <a:moveTo>
                  <a:pt x="638682" y="28879"/>
                </a:moveTo>
                <a:lnTo>
                  <a:pt x="620111" y="37133"/>
                </a:lnTo>
                <a:lnTo>
                  <a:pt x="636615" y="74265"/>
                </a:lnTo>
                <a:lnTo>
                  <a:pt x="655180" y="66014"/>
                </a:lnTo>
                <a:lnTo>
                  <a:pt x="638682" y="28879"/>
                </a:lnTo>
                <a:close/>
              </a:path>
              <a:path w="739775" h="349885">
                <a:moveTo>
                  <a:pt x="603605" y="0"/>
                </a:moveTo>
                <a:lnTo>
                  <a:pt x="620111" y="37133"/>
                </a:lnTo>
                <a:lnTo>
                  <a:pt x="638682" y="28879"/>
                </a:lnTo>
                <a:lnTo>
                  <a:pt x="721084" y="28879"/>
                </a:lnTo>
                <a:lnTo>
                  <a:pt x="739774" y="6184"/>
                </a:lnTo>
                <a:lnTo>
                  <a:pt x="6036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05836" y="4437519"/>
            <a:ext cx="579120" cy="342900"/>
          </a:xfrm>
          <a:custGeom>
            <a:avLst/>
            <a:gdLst/>
            <a:ahLst/>
            <a:cxnLst/>
            <a:rect l="l" t="t" r="r" b="b"/>
            <a:pathLst>
              <a:path w="579120" h="342900">
                <a:moveTo>
                  <a:pt x="463104" y="299913"/>
                </a:moveTo>
                <a:lnTo>
                  <a:pt x="442937" y="335203"/>
                </a:lnTo>
                <a:lnTo>
                  <a:pt x="579043" y="342760"/>
                </a:lnTo>
                <a:lnTo>
                  <a:pt x="557197" y="309994"/>
                </a:lnTo>
                <a:lnTo>
                  <a:pt x="480745" y="309994"/>
                </a:lnTo>
                <a:lnTo>
                  <a:pt x="463104" y="299913"/>
                </a:lnTo>
                <a:close/>
              </a:path>
              <a:path w="579120" h="342900">
                <a:moveTo>
                  <a:pt x="483267" y="264629"/>
                </a:moveTo>
                <a:lnTo>
                  <a:pt x="463104" y="299913"/>
                </a:lnTo>
                <a:lnTo>
                  <a:pt x="480745" y="309994"/>
                </a:lnTo>
                <a:lnTo>
                  <a:pt x="500913" y="274713"/>
                </a:lnTo>
                <a:lnTo>
                  <a:pt x="483267" y="264629"/>
                </a:lnTo>
                <a:close/>
              </a:path>
              <a:path w="579120" h="342900">
                <a:moveTo>
                  <a:pt x="503428" y="229349"/>
                </a:moveTo>
                <a:lnTo>
                  <a:pt x="483267" y="264629"/>
                </a:lnTo>
                <a:lnTo>
                  <a:pt x="500913" y="274713"/>
                </a:lnTo>
                <a:lnTo>
                  <a:pt x="480745" y="309994"/>
                </a:lnTo>
                <a:lnTo>
                  <a:pt x="557197" y="309994"/>
                </a:lnTo>
                <a:lnTo>
                  <a:pt x="503428" y="229349"/>
                </a:lnTo>
                <a:close/>
              </a:path>
              <a:path w="579120" h="342900">
                <a:moveTo>
                  <a:pt x="20167" y="0"/>
                </a:moveTo>
                <a:lnTo>
                  <a:pt x="0" y="35280"/>
                </a:lnTo>
                <a:lnTo>
                  <a:pt x="463104" y="299913"/>
                </a:lnTo>
                <a:lnTo>
                  <a:pt x="483267" y="264629"/>
                </a:lnTo>
                <a:lnTo>
                  <a:pt x="2016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00489" y="4604499"/>
            <a:ext cx="503555" cy="582295"/>
          </a:xfrm>
          <a:custGeom>
            <a:avLst/>
            <a:gdLst/>
            <a:ahLst/>
            <a:cxnLst/>
            <a:rect l="l" t="t" r="r" b="b"/>
            <a:pathLst>
              <a:path w="503554" h="582295">
                <a:moveTo>
                  <a:pt x="408340" y="502834"/>
                </a:moveTo>
                <a:lnTo>
                  <a:pt x="377482" y="529285"/>
                </a:lnTo>
                <a:lnTo>
                  <a:pt x="503110" y="582180"/>
                </a:lnTo>
                <a:lnTo>
                  <a:pt x="487132" y="518261"/>
                </a:lnTo>
                <a:lnTo>
                  <a:pt x="421563" y="518261"/>
                </a:lnTo>
                <a:lnTo>
                  <a:pt x="408340" y="502834"/>
                </a:lnTo>
                <a:close/>
              </a:path>
              <a:path w="503554" h="582295">
                <a:moveTo>
                  <a:pt x="439188" y="476391"/>
                </a:moveTo>
                <a:lnTo>
                  <a:pt x="408340" y="502834"/>
                </a:lnTo>
                <a:lnTo>
                  <a:pt x="421563" y="518261"/>
                </a:lnTo>
                <a:lnTo>
                  <a:pt x="452412" y="491820"/>
                </a:lnTo>
                <a:lnTo>
                  <a:pt x="439188" y="476391"/>
                </a:lnTo>
                <a:close/>
              </a:path>
              <a:path w="503554" h="582295">
                <a:moveTo>
                  <a:pt x="470052" y="449935"/>
                </a:moveTo>
                <a:lnTo>
                  <a:pt x="439188" y="476391"/>
                </a:lnTo>
                <a:lnTo>
                  <a:pt x="452412" y="491820"/>
                </a:lnTo>
                <a:lnTo>
                  <a:pt x="421563" y="518261"/>
                </a:lnTo>
                <a:lnTo>
                  <a:pt x="487132" y="518261"/>
                </a:lnTo>
                <a:lnTo>
                  <a:pt x="470052" y="449935"/>
                </a:lnTo>
                <a:close/>
              </a:path>
              <a:path w="503554" h="582295">
                <a:moveTo>
                  <a:pt x="30861" y="0"/>
                </a:moveTo>
                <a:lnTo>
                  <a:pt x="0" y="26441"/>
                </a:lnTo>
                <a:lnTo>
                  <a:pt x="408340" y="502834"/>
                </a:lnTo>
                <a:lnTo>
                  <a:pt x="439188" y="476391"/>
                </a:lnTo>
                <a:lnTo>
                  <a:pt x="308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18599" y="4849088"/>
            <a:ext cx="585470" cy="744220"/>
          </a:xfrm>
          <a:custGeom>
            <a:avLst/>
            <a:gdLst/>
            <a:ahLst/>
            <a:cxnLst/>
            <a:rect l="l" t="t" r="r" b="b"/>
            <a:pathLst>
              <a:path w="585470" h="744220">
                <a:moveTo>
                  <a:pt x="494105" y="660226"/>
                </a:moveTo>
                <a:lnTo>
                  <a:pt x="462025" y="685177"/>
                </a:lnTo>
                <a:lnTo>
                  <a:pt x="585000" y="743991"/>
                </a:lnTo>
                <a:lnTo>
                  <a:pt x="571454" y="676262"/>
                </a:lnTo>
                <a:lnTo>
                  <a:pt x="506577" y="676262"/>
                </a:lnTo>
                <a:lnTo>
                  <a:pt x="494105" y="660226"/>
                </a:lnTo>
                <a:close/>
              </a:path>
              <a:path w="585470" h="744220">
                <a:moveTo>
                  <a:pt x="526181" y="635278"/>
                </a:moveTo>
                <a:lnTo>
                  <a:pt x="494105" y="660226"/>
                </a:lnTo>
                <a:lnTo>
                  <a:pt x="506577" y="676262"/>
                </a:lnTo>
                <a:lnTo>
                  <a:pt x="538657" y="651319"/>
                </a:lnTo>
                <a:lnTo>
                  <a:pt x="526181" y="635278"/>
                </a:lnTo>
                <a:close/>
              </a:path>
              <a:path w="585470" h="744220">
                <a:moveTo>
                  <a:pt x="558266" y="610323"/>
                </a:moveTo>
                <a:lnTo>
                  <a:pt x="526181" y="635278"/>
                </a:lnTo>
                <a:lnTo>
                  <a:pt x="538657" y="651319"/>
                </a:lnTo>
                <a:lnTo>
                  <a:pt x="506577" y="676262"/>
                </a:lnTo>
                <a:lnTo>
                  <a:pt x="571454" y="676262"/>
                </a:lnTo>
                <a:lnTo>
                  <a:pt x="558266" y="610323"/>
                </a:lnTo>
                <a:close/>
              </a:path>
              <a:path w="585470" h="744220">
                <a:moveTo>
                  <a:pt x="32080" y="0"/>
                </a:moveTo>
                <a:lnTo>
                  <a:pt x="0" y="24942"/>
                </a:lnTo>
                <a:lnTo>
                  <a:pt x="494105" y="660226"/>
                </a:lnTo>
                <a:lnTo>
                  <a:pt x="526181" y="635278"/>
                </a:lnTo>
                <a:lnTo>
                  <a:pt x="320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04559" y="228603"/>
            <a:ext cx="3901440" cy="454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99480" y="228599"/>
            <a:ext cx="3906520" cy="471170"/>
          </a:xfrm>
          <a:custGeom>
            <a:avLst/>
            <a:gdLst/>
            <a:ahLst/>
            <a:cxnLst/>
            <a:rect l="l" t="t" r="r" b="b"/>
            <a:pathLst>
              <a:path w="3906520" h="471170">
                <a:moveTo>
                  <a:pt x="3906519" y="470747"/>
                </a:moveTo>
                <a:lnTo>
                  <a:pt x="0" y="470747"/>
                </a:lnTo>
                <a:lnTo>
                  <a:pt x="0" y="0"/>
                </a:lnTo>
              </a:path>
            </a:pathLst>
          </a:custGeom>
          <a:ln w="10159">
            <a:solidFill>
              <a:srgbClr val="FF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04559" y="797563"/>
            <a:ext cx="3901440" cy="1060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99480" y="792480"/>
            <a:ext cx="3906520" cy="0"/>
          </a:xfrm>
          <a:custGeom>
            <a:avLst/>
            <a:gdLst/>
            <a:ahLst/>
            <a:cxnLst/>
            <a:rect l="l" t="t" r="r" b="b"/>
            <a:pathLst>
              <a:path w="3906520" h="0">
                <a:moveTo>
                  <a:pt x="0" y="0"/>
                </a:moveTo>
                <a:lnTo>
                  <a:pt x="3906519" y="0"/>
                </a:lnTo>
              </a:path>
            </a:pathLst>
          </a:custGeom>
          <a:ln w="10159">
            <a:solidFill>
              <a:srgbClr val="99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99480" y="792480"/>
            <a:ext cx="3906520" cy="1070610"/>
          </a:xfrm>
          <a:custGeom>
            <a:avLst/>
            <a:gdLst/>
            <a:ahLst/>
            <a:cxnLst/>
            <a:rect l="l" t="t" r="r" b="b"/>
            <a:pathLst>
              <a:path w="3906520" h="1070610">
                <a:moveTo>
                  <a:pt x="3906519" y="1070186"/>
                </a:moveTo>
                <a:lnTo>
                  <a:pt x="0" y="1070186"/>
                </a:lnTo>
                <a:lnTo>
                  <a:pt x="0" y="0"/>
                </a:lnTo>
              </a:path>
            </a:pathLst>
          </a:custGeom>
          <a:ln w="10159">
            <a:solidFill>
              <a:srgbClr val="99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04559" y="1935474"/>
            <a:ext cx="3901440" cy="9567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99480" y="1930400"/>
            <a:ext cx="3906520" cy="0"/>
          </a:xfrm>
          <a:custGeom>
            <a:avLst/>
            <a:gdLst/>
            <a:ahLst/>
            <a:cxnLst/>
            <a:rect l="l" t="t" r="r" b="b"/>
            <a:pathLst>
              <a:path w="3906520" h="0">
                <a:moveTo>
                  <a:pt x="0" y="0"/>
                </a:moveTo>
                <a:lnTo>
                  <a:pt x="3906519" y="0"/>
                </a:lnTo>
              </a:path>
            </a:pathLst>
          </a:custGeom>
          <a:ln w="10159">
            <a:solidFill>
              <a:srgbClr val="33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99480" y="1930400"/>
            <a:ext cx="3906520" cy="967105"/>
          </a:xfrm>
          <a:custGeom>
            <a:avLst/>
            <a:gdLst/>
            <a:ahLst/>
            <a:cxnLst/>
            <a:rect l="l" t="t" r="r" b="b"/>
            <a:pathLst>
              <a:path w="3906520" h="967105">
                <a:moveTo>
                  <a:pt x="3906519" y="966893"/>
                </a:moveTo>
                <a:lnTo>
                  <a:pt x="0" y="966893"/>
                </a:lnTo>
                <a:lnTo>
                  <a:pt x="0" y="0"/>
                </a:lnTo>
              </a:path>
            </a:pathLst>
          </a:custGeom>
          <a:ln w="10159">
            <a:solidFill>
              <a:srgbClr val="33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63219" y="2623820"/>
            <a:ext cx="659765" cy="172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0" b="1">
                <a:solidFill>
                  <a:srgbClr val="FF3399"/>
                </a:solidFill>
                <a:latin typeface="Verdana"/>
                <a:cs typeface="Verdana"/>
              </a:rPr>
              <a:t>INTCON3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31699" y="1648459"/>
            <a:ext cx="659765" cy="172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0" b="1">
                <a:solidFill>
                  <a:srgbClr val="FF3399"/>
                </a:solidFill>
                <a:latin typeface="Verdana"/>
                <a:cs typeface="Verdana"/>
              </a:rPr>
              <a:t>INTCON2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50419" y="590803"/>
            <a:ext cx="572770" cy="172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0" b="1">
                <a:solidFill>
                  <a:srgbClr val="FF3399"/>
                </a:solidFill>
                <a:latin typeface="Verdana"/>
                <a:cs typeface="Verdana"/>
              </a:rPr>
              <a:t>INTCON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40560" y="6974840"/>
            <a:ext cx="5689600" cy="406400"/>
          </a:xfrm>
          <a:prstGeom prst="rect">
            <a:avLst/>
          </a:prstGeom>
          <a:solidFill>
            <a:srgbClr val="FFFF99"/>
          </a:solidFill>
          <a:ln w="10159">
            <a:solidFill>
              <a:srgbClr val="000000"/>
            </a:solidFill>
          </a:ln>
        </p:spPr>
        <p:txBody>
          <a:bodyPr wrap="square" lIns="0" tIns="55880" rIns="0" bIns="0" rtlCol="0" vert="horz">
            <a:spAutoFit/>
          </a:bodyPr>
          <a:lstStyle/>
          <a:p>
            <a:pPr marL="1583690">
              <a:lnSpc>
                <a:spcPct val="100000"/>
              </a:lnSpc>
              <a:spcBef>
                <a:spcPts val="440"/>
              </a:spcBef>
            </a:pPr>
            <a:r>
              <a:rPr dirty="0" sz="1900" spc="10" b="1">
                <a:latin typeface="Verdana"/>
                <a:cs typeface="Verdana"/>
              </a:rPr>
              <a:t>Convert to C</a:t>
            </a:r>
            <a:r>
              <a:rPr dirty="0" sz="1900" spc="-20" b="1">
                <a:latin typeface="Verdana"/>
                <a:cs typeface="Verdana"/>
              </a:rPr>
              <a:t> </a:t>
            </a:r>
            <a:r>
              <a:rPr dirty="0" sz="1900" spc="10" b="1">
                <a:latin typeface="Verdana"/>
                <a:cs typeface="Verdana"/>
              </a:rPr>
              <a:t>code!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51459" y="5306059"/>
            <a:ext cx="2842895" cy="803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Verdana"/>
                <a:cs typeface="Verdana"/>
              </a:rPr>
              <a:t>When INT1 goes from  </a:t>
            </a:r>
            <a:r>
              <a:rPr dirty="0" sz="1700" i="1">
                <a:latin typeface="Verdana"/>
                <a:cs typeface="Verdana"/>
              </a:rPr>
              <a:t>high </a:t>
            </a:r>
            <a:r>
              <a:rPr dirty="0" sz="1700" spc="-5" i="1">
                <a:latin typeface="Verdana"/>
                <a:cs typeface="Verdana"/>
              </a:rPr>
              <a:t>to </a:t>
            </a:r>
            <a:r>
              <a:rPr dirty="0" sz="1700" i="1">
                <a:latin typeface="Verdana"/>
                <a:cs typeface="Verdana"/>
              </a:rPr>
              <a:t>low </a:t>
            </a:r>
            <a:r>
              <a:rPr dirty="0" sz="1700" spc="-5">
                <a:latin typeface="Verdana"/>
                <a:cs typeface="Verdana"/>
              </a:rPr>
              <a:t>value </a:t>
            </a:r>
            <a:r>
              <a:rPr dirty="0" sz="1700">
                <a:latin typeface="Verdana"/>
                <a:cs typeface="Verdana"/>
              </a:rPr>
              <a:t>of REG1  decrements!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09520" y="5938520"/>
            <a:ext cx="4470400" cy="121920"/>
          </a:xfrm>
          <a:custGeom>
            <a:avLst/>
            <a:gdLst/>
            <a:ahLst/>
            <a:cxnLst/>
            <a:rect l="l" t="t" r="r" b="b"/>
            <a:pathLst>
              <a:path w="4470400" h="121920">
                <a:moveTo>
                  <a:pt x="121919" y="0"/>
                </a:moveTo>
                <a:lnTo>
                  <a:pt x="0" y="60959"/>
                </a:lnTo>
                <a:lnTo>
                  <a:pt x="121919" y="121919"/>
                </a:lnTo>
                <a:lnTo>
                  <a:pt x="121919" y="81279"/>
                </a:lnTo>
                <a:lnTo>
                  <a:pt x="101600" y="81279"/>
                </a:lnTo>
                <a:lnTo>
                  <a:pt x="101600" y="40639"/>
                </a:lnTo>
                <a:lnTo>
                  <a:pt x="121919" y="40639"/>
                </a:lnTo>
                <a:lnTo>
                  <a:pt x="121919" y="0"/>
                </a:lnTo>
                <a:close/>
              </a:path>
              <a:path w="4470400" h="121920">
                <a:moveTo>
                  <a:pt x="121919" y="40639"/>
                </a:moveTo>
                <a:lnTo>
                  <a:pt x="101600" y="40639"/>
                </a:lnTo>
                <a:lnTo>
                  <a:pt x="101600" y="81279"/>
                </a:lnTo>
                <a:lnTo>
                  <a:pt x="121919" y="81279"/>
                </a:lnTo>
                <a:lnTo>
                  <a:pt x="121919" y="40639"/>
                </a:lnTo>
                <a:close/>
              </a:path>
              <a:path w="4470400" h="121920">
                <a:moveTo>
                  <a:pt x="4470400" y="40639"/>
                </a:moveTo>
                <a:lnTo>
                  <a:pt x="121919" y="40639"/>
                </a:lnTo>
                <a:lnTo>
                  <a:pt x="121919" y="81279"/>
                </a:lnTo>
                <a:lnTo>
                  <a:pt x="4470400" y="81279"/>
                </a:lnTo>
                <a:lnTo>
                  <a:pt x="4470400" y="40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59760" y="303161"/>
            <a:ext cx="2634795" cy="13669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10000" y="472440"/>
            <a:ext cx="2113280" cy="243840"/>
          </a:xfrm>
          <a:custGeom>
            <a:avLst/>
            <a:gdLst/>
            <a:ahLst/>
            <a:cxnLst/>
            <a:rect l="l" t="t" r="r" b="b"/>
            <a:pathLst>
              <a:path w="2113279" h="243840">
                <a:moveTo>
                  <a:pt x="0" y="121919"/>
                </a:moveTo>
                <a:lnTo>
                  <a:pt x="44737" y="86707"/>
                </a:lnTo>
                <a:lnTo>
                  <a:pt x="98206" y="70521"/>
                </a:lnTo>
                <a:lnTo>
                  <a:pt x="170231" y="55533"/>
                </a:lnTo>
                <a:lnTo>
                  <a:pt x="212690" y="48547"/>
                </a:lnTo>
                <a:lnTo>
                  <a:pt x="259176" y="41931"/>
                </a:lnTo>
                <a:lnTo>
                  <a:pt x="309482" y="35709"/>
                </a:lnTo>
                <a:lnTo>
                  <a:pt x="363406" y="29904"/>
                </a:lnTo>
                <a:lnTo>
                  <a:pt x="420743" y="24541"/>
                </a:lnTo>
                <a:lnTo>
                  <a:pt x="481288" y="19642"/>
                </a:lnTo>
                <a:lnTo>
                  <a:pt x="544838" y="15230"/>
                </a:lnTo>
                <a:lnTo>
                  <a:pt x="611187" y="11331"/>
                </a:lnTo>
                <a:lnTo>
                  <a:pt x="680132" y="7967"/>
                </a:lnTo>
                <a:lnTo>
                  <a:pt x="751468" y="5161"/>
                </a:lnTo>
                <a:lnTo>
                  <a:pt x="824991" y="2938"/>
                </a:lnTo>
                <a:lnTo>
                  <a:pt x="900497" y="1321"/>
                </a:lnTo>
                <a:lnTo>
                  <a:pt x="977781" y="334"/>
                </a:lnTo>
                <a:lnTo>
                  <a:pt x="1056639" y="0"/>
                </a:lnTo>
                <a:lnTo>
                  <a:pt x="1135497" y="334"/>
                </a:lnTo>
                <a:lnTo>
                  <a:pt x="1212781" y="1321"/>
                </a:lnTo>
                <a:lnTo>
                  <a:pt x="1288287" y="2938"/>
                </a:lnTo>
                <a:lnTo>
                  <a:pt x="1361810" y="5161"/>
                </a:lnTo>
                <a:lnTo>
                  <a:pt x="1433146" y="7967"/>
                </a:lnTo>
                <a:lnTo>
                  <a:pt x="1502091" y="11331"/>
                </a:lnTo>
                <a:lnTo>
                  <a:pt x="1568440" y="15230"/>
                </a:lnTo>
                <a:lnTo>
                  <a:pt x="1631989" y="19642"/>
                </a:lnTo>
                <a:lnTo>
                  <a:pt x="1692535" y="24541"/>
                </a:lnTo>
                <a:lnTo>
                  <a:pt x="1749872" y="29904"/>
                </a:lnTo>
                <a:lnTo>
                  <a:pt x="1803795" y="35709"/>
                </a:lnTo>
                <a:lnTo>
                  <a:pt x="1854102" y="41931"/>
                </a:lnTo>
                <a:lnTo>
                  <a:pt x="1900588" y="48547"/>
                </a:lnTo>
                <a:lnTo>
                  <a:pt x="1943047" y="55533"/>
                </a:lnTo>
                <a:lnTo>
                  <a:pt x="1981277" y="62865"/>
                </a:lnTo>
                <a:lnTo>
                  <a:pt x="2044229" y="78476"/>
                </a:lnTo>
                <a:lnTo>
                  <a:pt x="2087808" y="95191"/>
                </a:lnTo>
                <a:lnTo>
                  <a:pt x="2113279" y="121919"/>
                </a:lnTo>
                <a:lnTo>
                  <a:pt x="2110381" y="131019"/>
                </a:lnTo>
                <a:lnTo>
                  <a:pt x="2068542" y="157132"/>
                </a:lnTo>
                <a:lnTo>
                  <a:pt x="2015072" y="173318"/>
                </a:lnTo>
                <a:lnTo>
                  <a:pt x="1943047" y="188306"/>
                </a:lnTo>
                <a:lnTo>
                  <a:pt x="1900588" y="195292"/>
                </a:lnTo>
                <a:lnTo>
                  <a:pt x="1854102" y="201908"/>
                </a:lnTo>
                <a:lnTo>
                  <a:pt x="1803795" y="208130"/>
                </a:lnTo>
                <a:lnTo>
                  <a:pt x="1749872" y="213935"/>
                </a:lnTo>
                <a:lnTo>
                  <a:pt x="1692535" y="219298"/>
                </a:lnTo>
                <a:lnTo>
                  <a:pt x="1631989" y="224197"/>
                </a:lnTo>
                <a:lnTo>
                  <a:pt x="1568440" y="228608"/>
                </a:lnTo>
                <a:lnTo>
                  <a:pt x="1502091" y="232508"/>
                </a:lnTo>
                <a:lnTo>
                  <a:pt x="1433146" y="235872"/>
                </a:lnTo>
                <a:lnTo>
                  <a:pt x="1361810" y="238678"/>
                </a:lnTo>
                <a:lnTo>
                  <a:pt x="1288287" y="240901"/>
                </a:lnTo>
                <a:lnTo>
                  <a:pt x="1212781" y="242518"/>
                </a:lnTo>
                <a:lnTo>
                  <a:pt x="1135497" y="243505"/>
                </a:lnTo>
                <a:lnTo>
                  <a:pt x="1056639" y="243839"/>
                </a:lnTo>
                <a:lnTo>
                  <a:pt x="977781" y="243505"/>
                </a:lnTo>
                <a:lnTo>
                  <a:pt x="900497" y="242518"/>
                </a:lnTo>
                <a:lnTo>
                  <a:pt x="824991" y="240901"/>
                </a:lnTo>
                <a:lnTo>
                  <a:pt x="751468" y="238678"/>
                </a:lnTo>
                <a:lnTo>
                  <a:pt x="680132" y="235872"/>
                </a:lnTo>
                <a:lnTo>
                  <a:pt x="611187" y="232508"/>
                </a:lnTo>
                <a:lnTo>
                  <a:pt x="544838" y="228608"/>
                </a:lnTo>
                <a:lnTo>
                  <a:pt x="481288" y="224197"/>
                </a:lnTo>
                <a:lnTo>
                  <a:pt x="420743" y="219298"/>
                </a:lnTo>
                <a:lnTo>
                  <a:pt x="363406" y="213935"/>
                </a:lnTo>
                <a:lnTo>
                  <a:pt x="309482" y="208130"/>
                </a:lnTo>
                <a:lnTo>
                  <a:pt x="259176" y="201908"/>
                </a:lnTo>
                <a:lnTo>
                  <a:pt x="212690" y="195292"/>
                </a:lnTo>
                <a:lnTo>
                  <a:pt x="170231" y="188306"/>
                </a:lnTo>
                <a:lnTo>
                  <a:pt x="132001" y="180974"/>
                </a:lnTo>
                <a:lnTo>
                  <a:pt x="69050" y="165363"/>
                </a:lnTo>
                <a:lnTo>
                  <a:pt x="25471" y="148648"/>
                </a:lnTo>
                <a:lnTo>
                  <a:pt x="0" y="121919"/>
                </a:lnTo>
                <a:close/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593407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65">
                <a:latin typeface="Trebuchet MS"/>
                <a:cs typeface="Trebuchet MS"/>
              </a:rPr>
              <a:t>Interrupt </a:t>
            </a:r>
            <a:r>
              <a:rPr dirty="0" sz="3500" spc="-180">
                <a:latin typeface="Trebuchet MS"/>
                <a:cs typeface="Trebuchet MS"/>
              </a:rPr>
              <a:t>Setting </a:t>
            </a:r>
            <a:r>
              <a:rPr dirty="0" sz="2350" spc="-110">
                <a:latin typeface="Trebuchet MS"/>
                <a:cs typeface="Trebuchet MS"/>
              </a:rPr>
              <a:t>(INT0 </a:t>
            </a:r>
            <a:r>
              <a:rPr dirty="0" sz="2350" spc="-95">
                <a:latin typeface="Trebuchet MS"/>
                <a:cs typeface="Trebuchet MS"/>
              </a:rPr>
              <a:t>high </a:t>
            </a:r>
            <a:r>
              <a:rPr dirty="0" sz="2350" spc="-120">
                <a:latin typeface="Trebuchet MS"/>
                <a:cs typeface="Trebuchet MS"/>
              </a:rPr>
              <a:t>priority</a:t>
            </a:r>
            <a:r>
              <a:rPr dirty="0" sz="2350" spc="-455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only)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40560" y="2295022"/>
            <a:ext cx="6138971" cy="4326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290385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210">
                <a:latin typeface="Trebuchet MS"/>
                <a:cs typeface="Trebuchet MS"/>
              </a:rPr>
              <a:t>C </a:t>
            </a:r>
            <a:r>
              <a:rPr dirty="0" sz="3500" spc="-140">
                <a:latin typeface="Trebuchet MS"/>
                <a:cs typeface="Trebuchet MS"/>
              </a:rPr>
              <a:t>Code</a:t>
            </a:r>
            <a:r>
              <a:rPr dirty="0" sz="3500" spc="-385">
                <a:latin typeface="Trebuchet MS"/>
                <a:cs typeface="Trebuchet MS"/>
              </a:rPr>
              <a:t> </a:t>
            </a:r>
            <a:r>
              <a:rPr dirty="0" sz="3500" spc="-200">
                <a:latin typeface="Trebuchet MS"/>
                <a:cs typeface="Trebuchet MS"/>
              </a:rPr>
              <a:t>Example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155" y="3154172"/>
            <a:ext cx="196977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 b="1">
                <a:latin typeface="Arial"/>
                <a:cs typeface="Arial"/>
              </a:rPr>
              <a:t>ADCON1 =</a:t>
            </a:r>
            <a:r>
              <a:rPr dirty="0" sz="1900" spc="-70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0x0F;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6596" y="3154172"/>
            <a:ext cx="288417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// make ports </a:t>
            </a:r>
            <a:r>
              <a:rPr dirty="0" sz="1900" spc="10" b="1">
                <a:solidFill>
                  <a:srgbClr val="954F72"/>
                </a:solidFill>
                <a:latin typeface="Arial"/>
                <a:cs typeface="Arial"/>
              </a:rPr>
              <a:t>pins</a:t>
            </a:r>
            <a:r>
              <a:rPr dirty="0" sz="1900" spc="-45" b="1">
                <a:solidFill>
                  <a:srgbClr val="954F72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954F72"/>
                </a:solidFill>
                <a:latin typeface="Arial"/>
                <a:cs typeface="Arial"/>
              </a:rPr>
              <a:t>digital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5155" y="3739388"/>
            <a:ext cx="125222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 b="1">
                <a:latin typeface="Arial"/>
                <a:cs typeface="Arial"/>
              </a:rPr>
              <a:t>TRISB =</a:t>
            </a:r>
            <a:r>
              <a:rPr dirty="0" sz="1900" spc="-85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1;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6596" y="3739388"/>
            <a:ext cx="207073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// make </a:t>
            </a:r>
            <a:r>
              <a:rPr dirty="0" sz="1900" spc="10" b="1">
                <a:solidFill>
                  <a:srgbClr val="954F72"/>
                </a:solidFill>
                <a:latin typeface="Arial"/>
                <a:cs typeface="Arial"/>
              </a:rPr>
              <a:t>RB0</a:t>
            </a:r>
            <a:r>
              <a:rPr dirty="0" sz="1900" spc="-60" b="1">
                <a:solidFill>
                  <a:srgbClr val="954F72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954F72"/>
                </a:solidFill>
                <a:latin typeface="Arial"/>
                <a:cs typeface="Arial"/>
              </a:rPr>
              <a:t>input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5155" y="4324603"/>
            <a:ext cx="230822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 b="1">
                <a:latin typeface="Arial"/>
                <a:cs typeface="Arial"/>
              </a:rPr>
              <a:t>RCONbits.IPEN =</a:t>
            </a:r>
            <a:r>
              <a:rPr dirty="0" sz="1900" spc="-90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1;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6596" y="4324603"/>
            <a:ext cx="121158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// </a:t>
            </a:r>
            <a:r>
              <a:rPr dirty="0" sz="1900" spc="10" b="1">
                <a:solidFill>
                  <a:srgbClr val="954F72"/>
                </a:solidFill>
                <a:latin typeface="Arial"/>
                <a:cs typeface="Arial"/>
              </a:rPr>
              <a:t>IPEN =</a:t>
            </a:r>
            <a:r>
              <a:rPr dirty="0" sz="1900" spc="-85" b="1">
                <a:solidFill>
                  <a:srgbClr val="954F72"/>
                </a:solidFill>
                <a:latin typeface="Arial"/>
                <a:cs typeface="Arial"/>
              </a:rPr>
              <a:t> </a:t>
            </a:r>
            <a:r>
              <a:rPr dirty="0" sz="1900" spc="10" b="1">
                <a:solidFill>
                  <a:srgbClr val="954F72"/>
                </a:solidFill>
                <a:latin typeface="Arial"/>
                <a:cs typeface="Arial"/>
              </a:rPr>
              <a:t>1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5155" y="4909820"/>
            <a:ext cx="3147695" cy="9036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5" b="1">
                <a:latin typeface="Arial"/>
                <a:cs typeface="Arial"/>
              </a:rPr>
              <a:t>INTCON2bits.INTEDG0 </a:t>
            </a:r>
            <a:r>
              <a:rPr dirty="0" sz="1900" spc="10" b="1">
                <a:latin typeface="Arial"/>
                <a:cs typeface="Arial"/>
              </a:rPr>
              <a:t>=</a:t>
            </a:r>
            <a:r>
              <a:rPr dirty="0" sz="1900" spc="-5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0;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900" spc="5" b="1">
                <a:latin typeface="Arial"/>
                <a:cs typeface="Arial"/>
              </a:rPr>
              <a:t>INTCONbits.INT0IE </a:t>
            </a:r>
            <a:r>
              <a:rPr dirty="0" sz="1900" spc="10" b="1">
                <a:latin typeface="Arial"/>
                <a:cs typeface="Arial"/>
              </a:rPr>
              <a:t>=</a:t>
            </a:r>
            <a:r>
              <a:rPr dirty="0" sz="1900" spc="-2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1;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900" spc="5" b="1">
                <a:latin typeface="Arial"/>
                <a:cs typeface="Arial"/>
              </a:rPr>
              <a:t>INTCONbits.GIEH </a:t>
            </a:r>
            <a:r>
              <a:rPr dirty="0" sz="1900" spc="10" b="1">
                <a:latin typeface="Arial"/>
                <a:cs typeface="Arial"/>
              </a:rPr>
              <a:t>=</a:t>
            </a:r>
            <a:r>
              <a:rPr dirty="0" sz="1900" spc="-1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1;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76596" y="4909820"/>
            <a:ext cx="4265930" cy="9036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// make </a:t>
            </a:r>
            <a:r>
              <a:rPr dirty="0" sz="1900" spc="10" b="1">
                <a:solidFill>
                  <a:srgbClr val="954F72"/>
                </a:solidFill>
                <a:latin typeface="Arial"/>
                <a:cs typeface="Arial"/>
              </a:rPr>
              <a:t>INT0 </a:t>
            </a: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negative edge</a:t>
            </a:r>
            <a:r>
              <a:rPr dirty="0" sz="1900" spc="-55" b="1">
                <a:solidFill>
                  <a:srgbClr val="954F72"/>
                </a:solidFill>
                <a:latin typeface="Arial"/>
                <a:cs typeface="Arial"/>
              </a:rPr>
              <a:t> </a:t>
            </a: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triggered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// enable</a:t>
            </a:r>
            <a:r>
              <a:rPr dirty="0" sz="1900" spc="-5" b="1">
                <a:solidFill>
                  <a:srgbClr val="954F72"/>
                </a:solidFill>
                <a:latin typeface="Arial"/>
                <a:cs typeface="Arial"/>
              </a:rPr>
              <a:t> </a:t>
            </a: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INT0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// enable </a:t>
            </a:r>
            <a:r>
              <a:rPr dirty="0" sz="1900" spc="10" b="1">
                <a:solidFill>
                  <a:srgbClr val="954F72"/>
                </a:solidFill>
                <a:latin typeface="Arial"/>
                <a:cs typeface="Arial"/>
              </a:rPr>
              <a:t>high </a:t>
            </a:r>
            <a:r>
              <a:rPr dirty="0" sz="1900" b="1">
                <a:solidFill>
                  <a:srgbClr val="954F72"/>
                </a:solidFill>
                <a:latin typeface="Arial"/>
                <a:cs typeface="Arial"/>
              </a:rPr>
              <a:t>priority</a:t>
            </a:r>
            <a:r>
              <a:rPr dirty="0" sz="1900" spc="-25" b="1">
                <a:solidFill>
                  <a:srgbClr val="954F72"/>
                </a:solidFill>
                <a:latin typeface="Arial"/>
                <a:cs typeface="Arial"/>
              </a:rPr>
              <a:t> </a:t>
            </a:r>
            <a:r>
              <a:rPr dirty="0" sz="1900" spc="5" b="1">
                <a:solidFill>
                  <a:srgbClr val="954F72"/>
                </a:solidFill>
                <a:latin typeface="Arial"/>
                <a:cs typeface="Arial"/>
              </a:rPr>
              <a:t>interrupts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5155" y="6080252"/>
            <a:ext cx="364299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5" b="1">
                <a:latin typeface="Arial"/>
                <a:cs typeface="Arial"/>
              </a:rPr>
              <a:t>// </a:t>
            </a:r>
            <a:r>
              <a:rPr dirty="0" sz="1900" spc="10" b="1">
                <a:latin typeface="Arial"/>
                <a:cs typeface="Arial"/>
              </a:rPr>
              <a:t>INT0 </a:t>
            </a:r>
            <a:r>
              <a:rPr dirty="0" sz="1900" spc="5" b="1">
                <a:latin typeface="Arial"/>
                <a:cs typeface="Arial"/>
              </a:rPr>
              <a:t>is </a:t>
            </a:r>
            <a:r>
              <a:rPr dirty="0" sz="1900" spc="10" b="1">
                <a:latin typeface="Arial"/>
                <a:cs typeface="Arial"/>
              </a:rPr>
              <a:t>now </a:t>
            </a:r>
            <a:r>
              <a:rPr dirty="0" sz="1900" spc="5" b="1">
                <a:latin typeface="Arial"/>
                <a:cs typeface="Arial"/>
              </a:rPr>
              <a:t>armed and</a:t>
            </a:r>
            <a:r>
              <a:rPr dirty="0" sz="1900" spc="-65" b="1">
                <a:latin typeface="Arial"/>
                <a:cs typeface="Arial"/>
              </a:rPr>
              <a:t> </a:t>
            </a:r>
            <a:r>
              <a:rPr dirty="0" sz="1900" spc="5" b="1">
                <a:latin typeface="Arial"/>
                <a:cs typeface="Arial"/>
              </a:rPr>
              <a:t>active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959" y="2260600"/>
            <a:ext cx="9428480" cy="406400"/>
          </a:xfrm>
          <a:prstGeom prst="rect">
            <a:avLst/>
          </a:prstGeom>
          <a:solidFill>
            <a:srgbClr val="FFFF99"/>
          </a:solidFill>
          <a:ln w="10159">
            <a:solidFill>
              <a:srgbClr val="000000"/>
            </a:solidFill>
          </a:ln>
        </p:spPr>
        <p:txBody>
          <a:bodyPr wrap="square" lIns="0" tIns="55244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434"/>
              </a:spcBef>
            </a:pPr>
            <a:r>
              <a:rPr dirty="0" sz="1900" spc="10">
                <a:latin typeface="Verdana"/>
                <a:cs typeface="Verdana"/>
              </a:rPr>
              <a:t>When a pulse is </a:t>
            </a:r>
            <a:r>
              <a:rPr dirty="0" sz="1900" spc="5">
                <a:latin typeface="Verdana"/>
                <a:cs typeface="Verdana"/>
              </a:rPr>
              <a:t>generated on </a:t>
            </a:r>
            <a:r>
              <a:rPr dirty="0" sz="1900" spc="10">
                <a:latin typeface="Verdana"/>
                <a:cs typeface="Verdana"/>
              </a:rPr>
              <a:t>INT0 </a:t>
            </a:r>
            <a:r>
              <a:rPr dirty="0" sz="1900" spc="5">
                <a:latin typeface="Verdana"/>
                <a:cs typeface="Verdana"/>
              </a:rPr>
              <a:t>the </a:t>
            </a:r>
            <a:r>
              <a:rPr dirty="0" sz="1900" spc="10">
                <a:latin typeface="Verdana"/>
                <a:cs typeface="Verdana"/>
              </a:rPr>
              <a:t>high </a:t>
            </a:r>
            <a:r>
              <a:rPr dirty="0" sz="1900" spc="5">
                <a:latin typeface="Verdana"/>
                <a:cs typeface="Verdana"/>
              </a:rPr>
              <a:t>priority interrupt </a:t>
            </a:r>
            <a:r>
              <a:rPr dirty="0" sz="1900" spc="10">
                <a:latin typeface="Verdana"/>
                <a:cs typeface="Verdana"/>
              </a:rPr>
              <a:t>is </a:t>
            </a:r>
            <a:r>
              <a:rPr dirty="0" sz="1900" spc="5">
                <a:latin typeface="Verdana"/>
                <a:cs typeface="Verdana"/>
              </a:rPr>
              <a:t>generated!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79919" y="303161"/>
            <a:ext cx="2634795" cy="1366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731011"/>
            <a:ext cx="3855085" cy="1077595"/>
          </a:xfrm>
          <a:prstGeom prst="rect"/>
        </p:spPr>
        <p:txBody>
          <a:bodyPr wrap="square" lIns="0" tIns="72390" rIns="0" bIns="0" rtlCol="0" vert="horz">
            <a:spAutoFit/>
          </a:bodyPr>
          <a:lstStyle/>
          <a:p>
            <a:pPr marL="12700" marR="5080">
              <a:lnSpc>
                <a:spcPts val="3940"/>
              </a:lnSpc>
              <a:spcBef>
                <a:spcPts val="570"/>
              </a:spcBef>
            </a:pPr>
            <a:r>
              <a:rPr dirty="0" sz="3600" spc="-215">
                <a:latin typeface="Trebuchet MS"/>
                <a:cs typeface="Trebuchet MS"/>
              </a:rPr>
              <a:t>C </a:t>
            </a:r>
            <a:r>
              <a:rPr dirty="0" sz="3600" spc="-140">
                <a:latin typeface="Trebuchet MS"/>
                <a:cs typeface="Trebuchet MS"/>
              </a:rPr>
              <a:t>Code </a:t>
            </a:r>
            <a:r>
              <a:rPr dirty="0" sz="3600" spc="-200">
                <a:latin typeface="Trebuchet MS"/>
                <a:cs typeface="Trebuchet MS"/>
              </a:rPr>
              <a:t>Example </a:t>
            </a:r>
            <a:r>
              <a:rPr dirty="0" sz="3600" spc="480">
                <a:latin typeface="Trebuchet MS"/>
                <a:cs typeface="Trebuchet MS"/>
              </a:rPr>
              <a:t>–  </a:t>
            </a:r>
            <a:r>
              <a:rPr dirty="0" sz="3600" spc="-155">
                <a:latin typeface="Trebuchet MS"/>
                <a:cs typeface="Trebuchet MS"/>
              </a:rPr>
              <a:t>Burglar </a:t>
            </a:r>
            <a:r>
              <a:rPr dirty="0" sz="3600" spc="-165">
                <a:latin typeface="Trebuchet MS"/>
                <a:cs typeface="Trebuchet MS"/>
              </a:rPr>
              <a:t>Alarm</a:t>
            </a:r>
            <a:r>
              <a:rPr dirty="0" sz="3600" spc="-459">
                <a:latin typeface="Trebuchet MS"/>
                <a:cs typeface="Trebuchet MS"/>
              </a:rPr>
              <a:t> </a:t>
            </a:r>
            <a:r>
              <a:rPr dirty="0" sz="3600" spc="-204">
                <a:latin typeface="Trebuchet MS"/>
                <a:cs typeface="Trebuchet MS"/>
              </a:rPr>
              <a:t>Circuit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7008" y="2386583"/>
            <a:ext cx="7278624" cy="462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9919" y="303161"/>
            <a:ext cx="2634795" cy="1366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0959" y="3154679"/>
            <a:ext cx="593051" cy="775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472630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25">
                <a:latin typeface="Trebuchet MS"/>
                <a:cs typeface="Trebuchet MS"/>
              </a:rPr>
              <a:t>Another </a:t>
            </a:r>
            <a:r>
              <a:rPr dirty="0" sz="3500" spc="-220">
                <a:latin typeface="Trebuchet MS"/>
                <a:cs typeface="Trebuchet MS"/>
              </a:rPr>
              <a:t>practical</a:t>
            </a:r>
            <a:r>
              <a:rPr dirty="0" sz="3500" spc="-425">
                <a:latin typeface="Trebuchet MS"/>
                <a:cs typeface="Trebuchet MS"/>
              </a:rPr>
              <a:t> </a:t>
            </a:r>
            <a:r>
              <a:rPr dirty="0" sz="3500" spc="-200">
                <a:latin typeface="Trebuchet MS"/>
                <a:cs typeface="Trebuchet MS"/>
              </a:rPr>
              <a:t>Example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9303" y="3721608"/>
            <a:ext cx="7424928" cy="3419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98260" y="2053844"/>
            <a:ext cx="9140190" cy="1389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49250">
              <a:lnSpc>
                <a:spcPct val="102099"/>
              </a:lnSpc>
              <a:spcBef>
                <a:spcPts val="100"/>
              </a:spcBef>
            </a:pPr>
            <a:r>
              <a:rPr dirty="0" sz="1450" spc="20">
                <a:latin typeface="Verdana"/>
                <a:cs typeface="Verdana"/>
              </a:rPr>
              <a:t>Suppose </a:t>
            </a:r>
            <a:r>
              <a:rPr dirty="0" sz="1450" spc="15">
                <a:latin typeface="Verdana"/>
                <a:cs typeface="Verdana"/>
              </a:rPr>
              <a:t>you are </a:t>
            </a:r>
            <a:r>
              <a:rPr dirty="0" sz="1450" spc="20">
                <a:latin typeface="Verdana"/>
                <a:cs typeface="Verdana"/>
              </a:rPr>
              <a:t>given a </a:t>
            </a:r>
            <a:r>
              <a:rPr dirty="0" sz="1450" spc="15">
                <a:latin typeface="Verdana"/>
                <a:cs typeface="Verdana"/>
              </a:rPr>
              <a:t>circuit as </a:t>
            </a:r>
            <a:r>
              <a:rPr dirty="0" sz="1450" spc="20">
                <a:latin typeface="Verdana"/>
                <a:cs typeface="Verdana"/>
              </a:rPr>
              <a:t>shown </a:t>
            </a:r>
            <a:r>
              <a:rPr dirty="0" sz="1450" spc="15">
                <a:latin typeface="Verdana"/>
                <a:cs typeface="Verdana"/>
              </a:rPr>
              <a:t>below. </a:t>
            </a:r>
            <a:r>
              <a:rPr dirty="0" sz="1450" spc="10">
                <a:latin typeface="Verdana"/>
                <a:cs typeface="Verdana"/>
              </a:rPr>
              <a:t>Write </a:t>
            </a:r>
            <a:r>
              <a:rPr dirty="0" sz="1450" spc="20">
                <a:latin typeface="Verdana"/>
                <a:cs typeface="Verdana"/>
              </a:rPr>
              <a:t>a main program and an INT0  </a:t>
            </a:r>
            <a:r>
              <a:rPr dirty="0" sz="1450" spc="15">
                <a:latin typeface="Verdana"/>
                <a:cs typeface="Verdana"/>
              </a:rPr>
              <a:t>interrupt service routine in </a:t>
            </a:r>
            <a:r>
              <a:rPr dirty="0" sz="1450" spc="20">
                <a:latin typeface="Verdana"/>
                <a:cs typeface="Verdana"/>
              </a:rPr>
              <a:t>assembly language. The </a:t>
            </a:r>
            <a:r>
              <a:rPr dirty="0" sz="1450" spc="25">
                <a:latin typeface="Verdana"/>
                <a:cs typeface="Verdana"/>
              </a:rPr>
              <a:t>main </a:t>
            </a:r>
            <a:r>
              <a:rPr dirty="0" sz="1450" spc="20">
                <a:latin typeface="Verdana"/>
                <a:cs typeface="Verdana"/>
              </a:rPr>
              <a:t>program </a:t>
            </a:r>
            <a:r>
              <a:rPr dirty="0" sz="1450" spc="15">
                <a:latin typeface="Verdana"/>
                <a:cs typeface="Verdana"/>
              </a:rPr>
              <a:t>initializes </a:t>
            </a:r>
            <a:r>
              <a:rPr dirty="0" sz="1450" spc="20">
                <a:latin typeface="Verdana"/>
                <a:cs typeface="Verdana"/>
              </a:rPr>
              <a:t>a counter </a:t>
            </a:r>
            <a:r>
              <a:rPr dirty="0" sz="1450" spc="15">
                <a:latin typeface="Verdana"/>
                <a:cs typeface="Verdana"/>
              </a:rPr>
              <a:t>to</a:t>
            </a:r>
            <a:r>
              <a:rPr dirty="0" sz="1450" spc="55">
                <a:latin typeface="Verdana"/>
                <a:cs typeface="Verdana"/>
              </a:rPr>
              <a:t> </a:t>
            </a:r>
            <a:r>
              <a:rPr dirty="0" sz="1450" spc="15">
                <a:latin typeface="Verdana"/>
                <a:cs typeface="Verdana"/>
              </a:rPr>
              <a:t>0,</a:t>
            </a:r>
            <a:endParaRPr sz="1450">
              <a:latin typeface="Verdana"/>
              <a:cs typeface="Verdana"/>
            </a:endParaRPr>
          </a:p>
          <a:p>
            <a:pPr marL="12700" marR="107314">
              <a:lnSpc>
                <a:spcPct val="103400"/>
              </a:lnSpc>
            </a:pPr>
            <a:r>
              <a:rPr dirty="0" sz="1450" spc="20">
                <a:latin typeface="Verdana"/>
                <a:cs typeface="Verdana"/>
              </a:rPr>
              <a:t>enables the </a:t>
            </a:r>
            <a:r>
              <a:rPr dirty="0" sz="1450" spc="15">
                <a:latin typeface="Verdana"/>
                <a:cs typeface="Verdana"/>
              </a:rPr>
              <a:t>INTO </a:t>
            </a:r>
            <a:r>
              <a:rPr dirty="0" sz="1450" spc="20">
                <a:latin typeface="Verdana"/>
                <a:cs typeface="Verdana"/>
              </a:rPr>
              <a:t>interrupt, and then </a:t>
            </a:r>
            <a:r>
              <a:rPr dirty="0" sz="1450" spc="15">
                <a:latin typeface="Verdana"/>
                <a:cs typeface="Verdana"/>
              </a:rPr>
              <a:t>stays in </a:t>
            </a:r>
            <a:r>
              <a:rPr dirty="0" sz="1450" spc="20">
                <a:latin typeface="Verdana"/>
                <a:cs typeface="Verdana"/>
              </a:rPr>
              <a:t>a while-loop </a:t>
            </a:r>
            <a:r>
              <a:rPr dirty="0" sz="1450" spc="15">
                <a:latin typeface="Verdana"/>
                <a:cs typeface="Verdana"/>
              </a:rPr>
              <a:t>to wait </a:t>
            </a:r>
            <a:r>
              <a:rPr dirty="0" sz="1450" spc="-10">
                <a:latin typeface="Verdana"/>
                <a:cs typeface="Verdana"/>
              </a:rPr>
              <a:t>forever. </a:t>
            </a:r>
            <a:r>
              <a:rPr dirty="0" sz="1450" spc="20">
                <a:latin typeface="Verdana"/>
                <a:cs typeface="Verdana"/>
              </a:rPr>
              <a:t>The INT0 </a:t>
            </a:r>
            <a:r>
              <a:rPr dirty="0" sz="1450" spc="15">
                <a:latin typeface="Verdana"/>
                <a:cs typeface="Verdana"/>
              </a:rPr>
              <a:t>interrupts  service </a:t>
            </a:r>
            <a:r>
              <a:rPr dirty="0" sz="1450" spc="20">
                <a:latin typeface="Verdana"/>
                <a:cs typeface="Verdana"/>
              </a:rPr>
              <a:t>routine simply increments the counter by 1 </a:t>
            </a:r>
            <a:r>
              <a:rPr dirty="0" sz="1450" spc="25">
                <a:latin typeface="Verdana"/>
                <a:cs typeface="Verdana"/>
              </a:rPr>
              <a:t>and </a:t>
            </a:r>
            <a:r>
              <a:rPr dirty="0" sz="1450" spc="20">
                <a:latin typeface="Verdana"/>
                <a:cs typeface="Verdana"/>
              </a:rPr>
              <a:t>outputs </a:t>
            </a:r>
            <a:r>
              <a:rPr dirty="0" sz="1450" spc="10">
                <a:latin typeface="Verdana"/>
                <a:cs typeface="Verdana"/>
              </a:rPr>
              <a:t>it </a:t>
            </a:r>
            <a:r>
              <a:rPr dirty="0" sz="1450" spc="15">
                <a:latin typeface="Verdana"/>
                <a:cs typeface="Verdana"/>
              </a:rPr>
              <a:t>to </a:t>
            </a:r>
            <a:r>
              <a:rPr dirty="0" sz="1450" spc="20">
                <a:latin typeface="Verdana"/>
                <a:cs typeface="Verdana"/>
              </a:rPr>
              <a:t>the LEDs.</a:t>
            </a:r>
            <a:r>
              <a:rPr dirty="0" sz="1450" spc="-50">
                <a:latin typeface="Verdana"/>
                <a:cs typeface="Verdana"/>
              </a:rPr>
              <a:t> </a:t>
            </a:r>
            <a:r>
              <a:rPr dirty="0" sz="1450" spc="25">
                <a:latin typeface="Verdana"/>
                <a:cs typeface="Verdana"/>
              </a:rPr>
              <a:t>Whenever</a:t>
            </a:r>
            <a:endParaRPr sz="1450">
              <a:latin typeface="Verdana"/>
              <a:cs typeface="Verdana"/>
            </a:endParaRPr>
          </a:p>
          <a:p>
            <a:pPr marL="12700" marR="5080">
              <a:lnSpc>
                <a:spcPts val="1800"/>
              </a:lnSpc>
              <a:spcBef>
                <a:spcPts val="45"/>
              </a:spcBef>
            </a:pPr>
            <a:r>
              <a:rPr dirty="0" sz="1450" spc="15">
                <a:latin typeface="Verdana"/>
                <a:cs typeface="Verdana"/>
              </a:rPr>
              <a:t>is </a:t>
            </a:r>
            <a:r>
              <a:rPr dirty="0" sz="1450" spc="20">
                <a:latin typeface="Verdana"/>
                <a:cs typeface="Verdana"/>
              </a:rPr>
              <a:t>incremented </a:t>
            </a:r>
            <a:r>
              <a:rPr dirty="0" sz="1450" spc="15">
                <a:latin typeface="Verdana"/>
                <a:cs typeface="Verdana"/>
              </a:rPr>
              <a:t>to </a:t>
            </a:r>
            <a:r>
              <a:rPr dirty="0" sz="1450" spc="20">
                <a:latin typeface="Verdana"/>
                <a:cs typeface="Verdana"/>
              </a:rPr>
              <a:t>15, </a:t>
            </a:r>
            <a:r>
              <a:rPr dirty="0" sz="1450" spc="15">
                <a:latin typeface="Verdana"/>
                <a:cs typeface="Verdana"/>
              </a:rPr>
              <a:t>the service routine resets it to 0. </a:t>
            </a:r>
            <a:r>
              <a:rPr dirty="0" sz="1450" spc="20">
                <a:latin typeface="Verdana"/>
                <a:cs typeface="Verdana"/>
              </a:rPr>
              <a:t>Choose appropriate component </a:t>
            </a:r>
            <a:r>
              <a:rPr dirty="0" sz="1450" spc="15">
                <a:latin typeface="Verdana"/>
                <a:cs typeface="Verdana"/>
              </a:rPr>
              <a:t>that the  </a:t>
            </a:r>
            <a:r>
              <a:rPr dirty="0" sz="1450" spc="20">
                <a:latin typeface="Verdana"/>
                <a:cs typeface="Verdana"/>
              </a:rPr>
              <a:t>PIC1 8 </a:t>
            </a:r>
            <a:r>
              <a:rPr dirty="0" sz="1450" spc="15">
                <a:latin typeface="Verdana"/>
                <a:cs typeface="Verdana"/>
              </a:rPr>
              <a:t>receives </a:t>
            </a:r>
            <a:r>
              <a:rPr dirty="0" sz="1450" spc="20">
                <a:latin typeface="Verdana"/>
                <a:cs typeface="Verdana"/>
              </a:rPr>
              <a:t>an </a:t>
            </a:r>
            <a:r>
              <a:rPr dirty="0" sz="1450" spc="15">
                <a:latin typeface="Verdana"/>
                <a:cs typeface="Verdana"/>
              </a:rPr>
              <a:t>INTO </a:t>
            </a:r>
            <a:r>
              <a:rPr dirty="0" sz="1450" spc="20">
                <a:latin typeface="Verdana"/>
                <a:cs typeface="Verdana"/>
              </a:rPr>
              <a:t>interrupt roughly every</a:t>
            </a:r>
            <a:r>
              <a:rPr dirty="0" sz="1450" spc="-60">
                <a:latin typeface="Verdana"/>
                <a:cs typeface="Verdana"/>
              </a:rPr>
              <a:t> </a:t>
            </a:r>
            <a:r>
              <a:rPr dirty="0" sz="1450" spc="20">
                <a:latin typeface="Verdana"/>
                <a:cs typeface="Verdana"/>
              </a:rPr>
              <a:t>second.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643826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55">
                <a:latin typeface="Trebuchet MS"/>
                <a:cs typeface="Trebuchet MS"/>
              </a:rPr>
              <a:t>Handling </a:t>
            </a:r>
            <a:r>
              <a:rPr dirty="0" sz="3500" spc="-110">
                <a:latin typeface="Trebuchet MS"/>
                <a:cs typeface="Trebuchet MS"/>
              </a:rPr>
              <a:t>Multiple </a:t>
            </a:r>
            <a:r>
              <a:rPr dirty="0" sz="3500" spc="-165">
                <a:latin typeface="Trebuchet MS"/>
                <a:cs typeface="Trebuchet MS"/>
              </a:rPr>
              <a:t>Interrupt</a:t>
            </a:r>
            <a:r>
              <a:rPr dirty="0" sz="3500" spc="-540">
                <a:latin typeface="Trebuchet MS"/>
                <a:cs typeface="Trebuchet MS"/>
              </a:rPr>
              <a:t> </a:t>
            </a:r>
            <a:r>
              <a:rPr dirty="0" sz="3500" spc="-130">
                <a:latin typeface="Trebuchet MS"/>
                <a:cs typeface="Trebuchet MS"/>
              </a:rPr>
              <a:t>Sources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636" y="2066035"/>
            <a:ext cx="8275320" cy="277876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94945" marR="6985" indent="-182880">
              <a:lnSpc>
                <a:spcPts val="3000"/>
              </a:lnSpc>
              <a:spcBef>
                <a:spcPts val="480"/>
              </a:spcBef>
            </a:pPr>
            <a:r>
              <a:rPr dirty="0" sz="2750" spc="-35">
                <a:latin typeface="Wingdings"/>
                <a:cs typeface="Wingdings"/>
              </a:rPr>
              <a:t></a:t>
            </a:r>
            <a:r>
              <a:rPr dirty="0" sz="2750" spc="-35">
                <a:latin typeface="Trebuchet MS"/>
                <a:cs typeface="Trebuchet MS"/>
              </a:rPr>
              <a:t>In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90">
                <a:latin typeface="Trebuchet MS"/>
                <a:cs typeface="Trebuchet MS"/>
              </a:rPr>
              <a:t>PIC18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30">
                <a:latin typeface="Trebuchet MS"/>
                <a:cs typeface="Trebuchet MS"/>
              </a:rPr>
              <a:t>MCU,</a:t>
            </a:r>
            <a:r>
              <a:rPr dirty="0" sz="2750" spc="-200">
                <a:latin typeface="Trebuchet MS"/>
                <a:cs typeface="Trebuchet MS"/>
              </a:rPr>
              <a:t> </a:t>
            </a:r>
            <a:r>
              <a:rPr dirty="0" sz="2750" spc="-155">
                <a:latin typeface="Trebuchet MS"/>
                <a:cs typeface="Trebuchet MS"/>
              </a:rPr>
              <a:t>all</a:t>
            </a:r>
            <a:r>
              <a:rPr dirty="0" sz="2750" spc="-200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interrupt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requests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are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35">
                <a:latin typeface="Trebuchet MS"/>
                <a:cs typeface="Trebuchet MS"/>
              </a:rPr>
              <a:t>directed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to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60">
                <a:latin typeface="Trebuchet MS"/>
                <a:cs typeface="Trebuchet MS"/>
              </a:rPr>
              <a:t>one  </a:t>
            </a:r>
            <a:r>
              <a:rPr dirty="0" sz="2750" spc="-90">
                <a:latin typeface="Trebuchet MS"/>
                <a:cs typeface="Trebuchet MS"/>
              </a:rPr>
              <a:t>of two </a:t>
            </a:r>
            <a:r>
              <a:rPr dirty="0" sz="2750" spc="-80">
                <a:latin typeface="Trebuchet MS"/>
                <a:cs typeface="Trebuchet MS"/>
              </a:rPr>
              <a:t>memory</a:t>
            </a:r>
            <a:r>
              <a:rPr dirty="0" sz="2750" spc="-465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locations:</a:t>
            </a:r>
            <a:endParaRPr sz="2750">
              <a:latin typeface="Trebuchet MS"/>
              <a:cs typeface="Trebuchet MS"/>
            </a:endParaRPr>
          </a:p>
          <a:p>
            <a:pPr marL="561340" marR="4497705" indent="-182880">
              <a:lnSpc>
                <a:spcPts val="2540"/>
              </a:lnSpc>
              <a:spcBef>
                <a:spcPts val="445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55">
                <a:latin typeface="Trebuchet MS"/>
                <a:cs typeface="Trebuchet MS"/>
              </a:rPr>
              <a:t>000008H </a:t>
            </a:r>
            <a:r>
              <a:rPr dirty="0" sz="2350" spc="-110">
                <a:latin typeface="Trebuchet MS"/>
                <a:cs typeface="Trebuchet MS"/>
              </a:rPr>
              <a:t>(high-priority)</a:t>
            </a:r>
            <a:r>
              <a:rPr dirty="0" sz="2350" spc="-360">
                <a:latin typeface="Trebuchet MS"/>
                <a:cs typeface="Trebuchet MS"/>
              </a:rPr>
              <a:t> </a:t>
            </a:r>
            <a:r>
              <a:rPr dirty="0" sz="2350" spc="-60">
                <a:latin typeface="Trebuchet MS"/>
                <a:cs typeface="Trebuchet MS"/>
              </a:rPr>
              <a:t>or  </a:t>
            </a:r>
            <a:r>
              <a:rPr dirty="0" sz="2350" spc="-50">
                <a:latin typeface="Trebuchet MS"/>
                <a:cs typeface="Trebuchet MS"/>
              </a:rPr>
              <a:t>000018</a:t>
            </a:r>
            <a:r>
              <a:rPr dirty="0" sz="2350" spc="-195">
                <a:latin typeface="Trebuchet MS"/>
                <a:cs typeface="Trebuchet MS"/>
              </a:rPr>
              <a:t> </a:t>
            </a:r>
            <a:r>
              <a:rPr dirty="0" sz="2350" spc="-114">
                <a:latin typeface="Trebuchet MS"/>
                <a:cs typeface="Trebuchet MS"/>
              </a:rPr>
              <a:t>(low-priority)</a:t>
            </a:r>
            <a:endParaRPr sz="2350">
              <a:latin typeface="Trebuchet MS"/>
              <a:cs typeface="Trebuchet MS"/>
            </a:endParaRPr>
          </a:p>
          <a:p>
            <a:pPr marL="194945" marR="5080" indent="-182880">
              <a:lnSpc>
                <a:spcPts val="3000"/>
              </a:lnSpc>
              <a:spcBef>
                <a:spcPts val="815"/>
              </a:spcBef>
            </a:pPr>
            <a:r>
              <a:rPr dirty="0" sz="2750" spc="-20">
                <a:latin typeface="Wingdings"/>
                <a:cs typeface="Wingdings"/>
              </a:rPr>
              <a:t></a:t>
            </a:r>
            <a:r>
              <a:rPr dirty="0" sz="2750" spc="-20">
                <a:latin typeface="Trebuchet MS"/>
                <a:cs typeface="Trebuchet MS"/>
              </a:rPr>
              <a:t>When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multiple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requests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are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35">
                <a:latin typeface="Trebuchet MS"/>
                <a:cs typeface="Trebuchet MS"/>
              </a:rPr>
              <a:t>directed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to</a:t>
            </a:r>
            <a:r>
              <a:rPr dirty="0" sz="2750" spc="-195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these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30">
                <a:latin typeface="Trebuchet MS"/>
                <a:cs typeface="Trebuchet MS"/>
              </a:rPr>
              <a:t>locations,  </a:t>
            </a:r>
            <a:r>
              <a:rPr dirty="0" sz="2750" spc="-110">
                <a:latin typeface="Trebuchet MS"/>
                <a:cs typeface="Trebuchet MS"/>
              </a:rPr>
              <a:t>the </a:t>
            </a:r>
            <a:r>
              <a:rPr dirty="0" sz="2750" spc="-120">
                <a:latin typeface="Trebuchet MS"/>
                <a:cs typeface="Trebuchet MS"/>
              </a:rPr>
              <a:t>interrupt </a:t>
            </a:r>
            <a:r>
              <a:rPr dirty="0" sz="2750" spc="-90">
                <a:latin typeface="Trebuchet MS"/>
                <a:cs typeface="Trebuchet MS"/>
              </a:rPr>
              <a:t>source must </a:t>
            </a:r>
            <a:r>
              <a:rPr dirty="0" sz="2750" spc="-100">
                <a:latin typeface="Trebuchet MS"/>
                <a:cs typeface="Trebuchet MS"/>
              </a:rPr>
              <a:t>be </a:t>
            </a:r>
            <a:r>
              <a:rPr dirty="0" sz="2750" spc="-130">
                <a:latin typeface="Trebuchet MS"/>
                <a:cs typeface="Trebuchet MS"/>
              </a:rPr>
              <a:t>identified </a:t>
            </a:r>
            <a:r>
              <a:rPr dirty="0" sz="2750" spc="-100">
                <a:latin typeface="Trebuchet MS"/>
                <a:cs typeface="Trebuchet MS"/>
              </a:rPr>
              <a:t>by </a:t>
            </a:r>
            <a:r>
              <a:rPr dirty="0" sz="2750" spc="-120">
                <a:latin typeface="Trebuchet MS"/>
                <a:cs typeface="Trebuchet MS"/>
              </a:rPr>
              <a:t>checking </a:t>
            </a:r>
            <a:r>
              <a:rPr dirty="0" sz="2750" spc="-110">
                <a:latin typeface="Trebuchet MS"/>
                <a:cs typeface="Trebuchet MS"/>
              </a:rPr>
              <a:t>the  </a:t>
            </a:r>
            <a:r>
              <a:rPr dirty="0" sz="2750" spc="-120">
                <a:latin typeface="Trebuchet MS"/>
                <a:cs typeface="Trebuchet MS"/>
              </a:rPr>
              <a:t>interrupt </a:t>
            </a:r>
            <a:r>
              <a:rPr dirty="0" sz="2750" spc="-135">
                <a:latin typeface="Trebuchet MS"/>
                <a:cs typeface="Trebuchet MS"/>
              </a:rPr>
              <a:t>flag </a:t>
            </a:r>
            <a:r>
              <a:rPr dirty="0" sz="2750" spc="-80">
                <a:latin typeface="Trebuchet MS"/>
                <a:cs typeface="Trebuchet MS"/>
              </a:rPr>
              <a:t>through </a:t>
            </a:r>
            <a:r>
              <a:rPr dirty="0" sz="2750" spc="-110">
                <a:latin typeface="Trebuchet MS"/>
                <a:cs typeface="Trebuchet MS"/>
              </a:rPr>
              <a:t>software</a:t>
            </a:r>
            <a:r>
              <a:rPr dirty="0" sz="2750" spc="-515">
                <a:latin typeface="Trebuchet MS"/>
                <a:cs typeface="Trebuchet MS"/>
              </a:rPr>
              <a:t> </a:t>
            </a:r>
            <a:r>
              <a:rPr dirty="0" sz="2750" spc="-114">
                <a:latin typeface="Trebuchet MS"/>
                <a:cs typeface="Trebuchet MS"/>
              </a:rPr>
              <a:t>instructions.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7796" y="990091"/>
            <a:ext cx="1536700" cy="5632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229">
                <a:latin typeface="Trebuchet MS"/>
                <a:cs typeface="Trebuchet MS"/>
              </a:rPr>
              <a:t>E</a:t>
            </a:r>
            <a:r>
              <a:rPr dirty="0" sz="3500" spc="-285">
                <a:latin typeface="Trebuchet MS"/>
                <a:cs typeface="Trebuchet MS"/>
              </a:rPr>
              <a:t>x</a:t>
            </a:r>
            <a:r>
              <a:rPr dirty="0" sz="3500" spc="-190">
                <a:latin typeface="Trebuchet MS"/>
                <a:cs typeface="Trebuchet MS"/>
              </a:rPr>
              <a:t>a</a:t>
            </a:r>
            <a:r>
              <a:rPr dirty="0" sz="3500" spc="-130">
                <a:latin typeface="Trebuchet MS"/>
                <a:cs typeface="Trebuchet MS"/>
              </a:rPr>
              <a:t>mp</a:t>
            </a:r>
            <a:r>
              <a:rPr dirty="0" sz="3500" spc="-215">
                <a:latin typeface="Trebuchet MS"/>
                <a:cs typeface="Trebuchet MS"/>
              </a:rPr>
              <a:t>le</a:t>
            </a:r>
            <a:endParaRPr sz="35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41770" y="2223730"/>
          <a:ext cx="8994775" cy="351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3594"/>
                <a:gridCol w="2513964"/>
                <a:gridCol w="5657215"/>
              </a:tblGrid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  <a:spcBef>
                          <a:spcPts val="30"/>
                        </a:spcBef>
                      </a:pPr>
                      <a:r>
                        <a:rPr dirty="0" sz="1900" spc="5">
                          <a:latin typeface="Verdana"/>
                          <a:cs typeface="Verdana"/>
                        </a:rPr>
                        <a:t>BSF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2190"/>
                        </a:lnSpc>
                        <a:spcBef>
                          <a:spcPts val="30"/>
                        </a:spcBef>
                      </a:pPr>
                      <a:r>
                        <a:rPr dirty="0" sz="1900" spc="5">
                          <a:latin typeface="Verdana"/>
                          <a:cs typeface="Verdana"/>
                        </a:rPr>
                        <a:t>INTCON,</a:t>
                      </a:r>
                      <a:r>
                        <a:rPr dirty="0" sz="1900" spc="-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">
                          <a:latin typeface="Verdana"/>
                          <a:cs typeface="Verdana"/>
                        </a:rPr>
                        <a:t>GIEL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594995">
                        <a:lnSpc>
                          <a:spcPts val="2190"/>
                        </a:lnSpc>
                        <a:spcBef>
                          <a:spcPts val="30"/>
                        </a:spcBef>
                      </a:pPr>
                      <a:r>
                        <a:rPr dirty="0" sz="1900" spc="5">
                          <a:latin typeface="Verdana"/>
                          <a:cs typeface="Verdana"/>
                        </a:rPr>
                        <a:t>;Enable global </a:t>
                      </a:r>
                      <a:r>
                        <a:rPr dirty="0" sz="1900">
                          <a:latin typeface="Verdana"/>
                          <a:cs typeface="Verdana"/>
                        </a:rPr>
                        <a:t>low-priority </a:t>
                      </a:r>
                      <a:r>
                        <a:rPr dirty="0" sz="1900" spc="5">
                          <a:latin typeface="Verdana"/>
                          <a:cs typeface="Verdana"/>
                        </a:rPr>
                        <a:t>- INTCON</a:t>
                      </a:r>
                      <a:r>
                        <a:rPr dirty="0" sz="1900" spc="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">
                          <a:latin typeface="Verdana"/>
                          <a:cs typeface="Verdana"/>
                        </a:rPr>
                        <a:t>,6&gt;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3810"/>
                </a:tc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BCF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2190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IPR1,</a:t>
                      </a:r>
                      <a:r>
                        <a:rPr dirty="0" sz="1900" spc="-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TMR1IP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594995">
                        <a:lnSpc>
                          <a:spcPts val="2190"/>
                        </a:lnSpc>
                        <a:spcBef>
                          <a:spcPts val="15"/>
                        </a:spcBef>
                      </a:pPr>
                      <a:r>
                        <a:rPr dirty="0" sz="1900" spc="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;Set </a:t>
                      </a: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Timer1 </a:t>
                      </a:r>
                      <a:r>
                        <a:rPr dirty="0" sz="1900" spc="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as</a:t>
                      </a:r>
                      <a:r>
                        <a:rPr dirty="0" sz="1900" spc="2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low-priority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  <a:spcBef>
                          <a:spcPts val="15"/>
                        </a:spcBef>
                      </a:pPr>
                      <a:r>
                        <a:rPr dirty="0" sz="1900" spc="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BSF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2190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PIE1,</a:t>
                      </a:r>
                      <a:r>
                        <a:rPr dirty="0" sz="1900" spc="-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TMR1IE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594995">
                        <a:lnSpc>
                          <a:spcPts val="2190"/>
                        </a:lnSpc>
                        <a:spcBef>
                          <a:spcPts val="15"/>
                        </a:spcBef>
                      </a:pPr>
                      <a:r>
                        <a:rPr dirty="0" sz="1900" spc="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;Enable </a:t>
                      </a: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Timer1 </a:t>
                      </a:r>
                      <a:r>
                        <a:rPr dirty="0" sz="190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overflow</a:t>
                      </a:r>
                      <a:r>
                        <a:rPr dirty="0" sz="1900" spc="2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interrupt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BCF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2190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IPR1,</a:t>
                      </a:r>
                      <a:r>
                        <a:rPr dirty="0" sz="1900" spc="-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TMR2IP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594995">
                        <a:lnSpc>
                          <a:spcPts val="2190"/>
                        </a:lnSpc>
                        <a:spcBef>
                          <a:spcPts val="15"/>
                        </a:spcBef>
                      </a:pP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;Set </a:t>
                      </a: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Timer2 </a:t>
                      </a: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as</a:t>
                      </a:r>
                      <a:r>
                        <a:rPr dirty="0" sz="1900" spc="2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low-priority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BSF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PIE1,</a:t>
                      </a:r>
                      <a:r>
                        <a:rPr dirty="0" sz="1900" spc="-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TMR2IE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5949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;Enable </a:t>
                      </a: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Timer2 </a:t>
                      </a: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match</a:t>
                      </a:r>
                      <a:r>
                        <a:rPr dirty="0" sz="1900" spc="1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interrupt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</a:tr>
              <a:tr h="584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2190"/>
                        </a:lnSpc>
                        <a:spcBef>
                          <a:spcPts val="5"/>
                        </a:spcBef>
                      </a:pP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BCF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82880">
                        <a:lnSpc>
                          <a:spcPts val="2190"/>
                        </a:lnSpc>
                        <a:spcBef>
                          <a:spcPts val="5"/>
                        </a:spcBef>
                      </a:pP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PIR1,</a:t>
                      </a:r>
                      <a:r>
                        <a:rPr dirty="0" sz="1900" spc="-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TMR1IF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94995">
                        <a:lnSpc>
                          <a:spcPts val="2190"/>
                        </a:lnSpc>
                        <a:spcBef>
                          <a:spcPts val="5"/>
                        </a:spcBef>
                      </a:pPr>
                      <a:r>
                        <a:rPr dirty="0" sz="1900" spc="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;Clear </a:t>
                      </a: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TMR1 </a:t>
                      </a:r>
                      <a:r>
                        <a:rPr dirty="0" sz="1900" spc="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flag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</a:tr>
              <a:tr h="4387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CALL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TMR1L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5949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900" spc="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;Call service</a:t>
                      </a:r>
                      <a:r>
                        <a:rPr dirty="0" sz="1900" spc="20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5">
                          <a:solidFill>
                            <a:srgbClr val="FF3399"/>
                          </a:solidFill>
                          <a:latin typeface="Verdana"/>
                          <a:cs typeface="Verdana"/>
                        </a:rPr>
                        <a:t>subroutine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</a:tr>
              <a:tr h="438784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  <a:spcBef>
                          <a:spcPts val="1165"/>
                        </a:spcBef>
                      </a:pP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BCF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2190"/>
                        </a:lnSpc>
                        <a:spcBef>
                          <a:spcPts val="1165"/>
                        </a:spcBef>
                      </a:pP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PIR1,TMR2IF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/>
                </a:tc>
                <a:tc>
                  <a:txBody>
                    <a:bodyPr/>
                    <a:lstStyle/>
                    <a:p>
                      <a:pPr marL="594995">
                        <a:lnSpc>
                          <a:spcPts val="2190"/>
                        </a:lnSpc>
                        <a:spcBef>
                          <a:spcPts val="1165"/>
                        </a:spcBef>
                      </a:pP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;Clear </a:t>
                      </a: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TMR2 </a:t>
                      </a: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flag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/>
                </a:tc>
              </a:tr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ts val="2205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CALL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2205"/>
                        </a:lnSpc>
                        <a:spcBef>
                          <a:spcPts val="15"/>
                        </a:spcBef>
                      </a:pPr>
                      <a:r>
                        <a:rPr dirty="0" sz="1900" spc="1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TMR2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594995">
                        <a:lnSpc>
                          <a:spcPts val="2205"/>
                        </a:lnSpc>
                        <a:spcBef>
                          <a:spcPts val="15"/>
                        </a:spcBef>
                      </a:pP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;Call service</a:t>
                      </a:r>
                      <a:r>
                        <a:rPr dirty="0" sz="1900" spc="20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5">
                          <a:solidFill>
                            <a:srgbClr val="3333FF"/>
                          </a:solidFill>
                          <a:latin typeface="Verdana"/>
                          <a:cs typeface="Verdana"/>
                        </a:rPr>
                        <a:t>subroutine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05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5537200" y="391159"/>
            <a:ext cx="4216400" cy="477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I</a:t>
            </a:r>
            <a:r>
              <a:rPr dirty="0" spc="10"/>
              <a:t>P</a:t>
            </a:r>
            <a:r>
              <a:rPr dirty="0" spc="5"/>
              <a:t>R</a:t>
            </a:r>
            <a:r>
              <a:rPr dirty="0" spc="10"/>
              <a:t>1</a:t>
            </a:r>
          </a:p>
        </p:txBody>
      </p:sp>
      <p:sp>
        <p:nvSpPr>
          <p:cNvPr id="6" name="object 6"/>
          <p:cNvSpPr/>
          <p:nvPr/>
        </p:nvSpPr>
        <p:spPr>
          <a:xfrm>
            <a:off x="5588000" y="960119"/>
            <a:ext cx="4124959" cy="46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87379" y="993140"/>
            <a:ext cx="58547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>
                <a:latin typeface="Verdana"/>
                <a:cs typeface="Verdana"/>
              </a:rPr>
              <a:t>PI</a:t>
            </a:r>
            <a:r>
              <a:rPr dirty="0" sz="1900" spc="5">
                <a:latin typeface="Verdana"/>
                <a:cs typeface="Verdana"/>
              </a:rPr>
              <a:t>E</a:t>
            </a:r>
            <a:r>
              <a:rPr dirty="0" sz="1900" spc="10">
                <a:latin typeface="Verdana"/>
                <a:cs typeface="Verdana"/>
              </a:rPr>
              <a:t>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46960" y="5836920"/>
            <a:ext cx="6217743" cy="1413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859027"/>
            <a:ext cx="5953760" cy="8413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3725"/>
              </a:lnSpc>
              <a:spcBef>
                <a:spcPts val="90"/>
              </a:spcBef>
            </a:pPr>
            <a:r>
              <a:rPr dirty="0" sz="3200" spc="-190">
                <a:latin typeface="Trebuchet MS"/>
                <a:cs typeface="Trebuchet MS"/>
              </a:rPr>
              <a:t>Example </a:t>
            </a:r>
            <a:r>
              <a:rPr dirty="0" sz="3200" spc="-145">
                <a:latin typeface="Trebuchet MS"/>
                <a:cs typeface="Trebuchet MS"/>
              </a:rPr>
              <a:t>of </a:t>
            </a:r>
            <a:r>
              <a:rPr dirty="0" sz="3200" spc="-110">
                <a:latin typeface="Trebuchet MS"/>
                <a:cs typeface="Trebuchet MS"/>
              </a:rPr>
              <a:t>using </a:t>
            </a:r>
            <a:r>
              <a:rPr dirty="0" sz="3200" spc="-180">
                <a:latin typeface="Trebuchet MS"/>
                <a:cs typeface="Trebuchet MS"/>
              </a:rPr>
              <a:t>multiple</a:t>
            </a:r>
            <a:r>
              <a:rPr dirty="0" sz="3200" spc="-520">
                <a:latin typeface="Trebuchet MS"/>
                <a:cs typeface="Trebuchet MS"/>
              </a:rPr>
              <a:t> </a:t>
            </a:r>
            <a:r>
              <a:rPr dirty="0" sz="3200" spc="-155">
                <a:latin typeface="Trebuchet MS"/>
                <a:cs typeface="Trebuchet MS"/>
              </a:rPr>
              <a:t>interrupts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2705"/>
              </a:lnSpc>
            </a:pPr>
            <a:r>
              <a:rPr dirty="0" sz="2350" spc="-90">
                <a:latin typeface="Trebuchet MS"/>
                <a:cs typeface="Trebuchet MS"/>
              </a:rPr>
              <a:t>INT1=High </a:t>
            </a:r>
            <a:r>
              <a:rPr dirty="0" sz="2350" spc="-125">
                <a:latin typeface="Trebuchet MS"/>
                <a:cs typeface="Trebuchet MS"/>
              </a:rPr>
              <a:t>Priority </a:t>
            </a:r>
            <a:r>
              <a:rPr dirty="0" sz="2350" spc="-385">
                <a:latin typeface="Trebuchet MS"/>
                <a:cs typeface="Trebuchet MS"/>
              </a:rPr>
              <a:t>/ </a:t>
            </a:r>
            <a:r>
              <a:rPr dirty="0" sz="2350" spc="-20">
                <a:latin typeface="Trebuchet MS"/>
                <a:cs typeface="Trebuchet MS"/>
              </a:rPr>
              <a:t>TMR1 </a:t>
            </a:r>
            <a:r>
              <a:rPr dirty="0" sz="2350" spc="-100">
                <a:latin typeface="Trebuchet MS"/>
                <a:cs typeface="Trebuchet MS"/>
              </a:rPr>
              <a:t>and </a:t>
            </a:r>
            <a:r>
              <a:rPr dirty="0" sz="2350" spc="-20">
                <a:latin typeface="Trebuchet MS"/>
                <a:cs typeface="Trebuchet MS"/>
              </a:rPr>
              <a:t>TMR2 </a:t>
            </a:r>
            <a:r>
              <a:rPr dirty="0" sz="2350" spc="-120">
                <a:latin typeface="Trebuchet MS"/>
                <a:cs typeface="Trebuchet MS"/>
              </a:rPr>
              <a:t>Low</a:t>
            </a:r>
            <a:r>
              <a:rPr dirty="0" sz="2350" spc="-530"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Priority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0080" y="2098039"/>
            <a:ext cx="2600960" cy="520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03600" y="2667000"/>
            <a:ext cx="162560" cy="731520"/>
          </a:xfrm>
          <a:custGeom>
            <a:avLst/>
            <a:gdLst/>
            <a:ahLst/>
            <a:cxnLst/>
            <a:rect l="l" t="t" r="r" b="b"/>
            <a:pathLst>
              <a:path w="162560" h="731520">
                <a:moveTo>
                  <a:pt x="0" y="0"/>
                </a:moveTo>
                <a:lnTo>
                  <a:pt x="31637" y="4790"/>
                </a:lnTo>
                <a:lnTo>
                  <a:pt x="57473" y="17854"/>
                </a:lnTo>
                <a:lnTo>
                  <a:pt x="74892" y="37231"/>
                </a:lnTo>
                <a:lnTo>
                  <a:pt x="81279" y="60959"/>
                </a:lnTo>
                <a:lnTo>
                  <a:pt x="81279" y="304799"/>
                </a:lnTo>
                <a:lnTo>
                  <a:pt x="87667" y="328528"/>
                </a:lnTo>
                <a:lnTo>
                  <a:pt x="105086" y="347905"/>
                </a:lnTo>
                <a:lnTo>
                  <a:pt x="130922" y="360969"/>
                </a:lnTo>
                <a:lnTo>
                  <a:pt x="162559" y="365759"/>
                </a:lnTo>
                <a:lnTo>
                  <a:pt x="130922" y="370550"/>
                </a:lnTo>
                <a:lnTo>
                  <a:pt x="105086" y="383614"/>
                </a:lnTo>
                <a:lnTo>
                  <a:pt x="87667" y="402991"/>
                </a:lnTo>
                <a:lnTo>
                  <a:pt x="81279" y="426719"/>
                </a:lnTo>
                <a:lnTo>
                  <a:pt x="81279" y="670559"/>
                </a:lnTo>
                <a:lnTo>
                  <a:pt x="74892" y="694288"/>
                </a:lnTo>
                <a:lnTo>
                  <a:pt x="57473" y="713665"/>
                </a:lnTo>
                <a:lnTo>
                  <a:pt x="31637" y="726729"/>
                </a:lnTo>
                <a:lnTo>
                  <a:pt x="0" y="73151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03600" y="3642359"/>
            <a:ext cx="162560" cy="731520"/>
          </a:xfrm>
          <a:custGeom>
            <a:avLst/>
            <a:gdLst/>
            <a:ahLst/>
            <a:cxnLst/>
            <a:rect l="l" t="t" r="r" b="b"/>
            <a:pathLst>
              <a:path w="162560" h="731520">
                <a:moveTo>
                  <a:pt x="0" y="0"/>
                </a:moveTo>
                <a:lnTo>
                  <a:pt x="31637" y="4790"/>
                </a:lnTo>
                <a:lnTo>
                  <a:pt x="57473" y="17854"/>
                </a:lnTo>
                <a:lnTo>
                  <a:pt x="74892" y="37231"/>
                </a:lnTo>
                <a:lnTo>
                  <a:pt x="81279" y="60959"/>
                </a:lnTo>
                <a:lnTo>
                  <a:pt x="81279" y="304799"/>
                </a:lnTo>
                <a:lnTo>
                  <a:pt x="87667" y="328528"/>
                </a:lnTo>
                <a:lnTo>
                  <a:pt x="105086" y="347905"/>
                </a:lnTo>
                <a:lnTo>
                  <a:pt x="130922" y="360969"/>
                </a:lnTo>
                <a:lnTo>
                  <a:pt x="162559" y="365759"/>
                </a:lnTo>
                <a:lnTo>
                  <a:pt x="130922" y="370550"/>
                </a:lnTo>
                <a:lnTo>
                  <a:pt x="105086" y="383614"/>
                </a:lnTo>
                <a:lnTo>
                  <a:pt x="87667" y="402991"/>
                </a:lnTo>
                <a:lnTo>
                  <a:pt x="81279" y="426719"/>
                </a:lnTo>
                <a:lnTo>
                  <a:pt x="81279" y="670559"/>
                </a:lnTo>
                <a:lnTo>
                  <a:pt x="74892" y="694288"/>
                </a:lnTo>
                <a:lnTo>
                  <a:pt x="57473" y="713665"/>
                </a:lnTo>
                <a:lnTo>
                  <a:pt x="31637" y="726729"/>
                </a:lnTo>
                <a:lnTo>
                  <a:pt x="0" y="73151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03600" y="5267959"/>
            <a:ext cx="162560" cy="894080"/>
          </a:xfrm>
          <a:custGeom>
            <a:avLst/>
            <a:gdLst/>
            <a:ahLst/>
            <a:cxnLst/>
            <a:rect l="l" t="t" r="r" b="b"/>
            <a:pathLst>
              <a:path w="162560" h="894079">
                <a:moveTo>
                  <a:pt x="0" y="0"/>
                </a:moveTo>
                <a:lnTo>
                  <a:pt x="31637" y="5855"/>
                </a:lnTo>
                <a:lnTo>
                  <a:pt x="57473" y="21822"/>
                </a:lnTo>
                <a:lnTo>
                  <a:pt x="74892" y="45504"/>
                </a:lnTo>
                <a:lnTo>
                  <a:pt x="81279" y="74505"/>
                </a:lnTo>
                <a:lnTo>
                  <a:pt x="81279" y="372534"/>
                </a:lnTo>
                <a:lnTo>
                  <a:pt x="87667" y="401535"/>
                </a:lnTo>
                <a:lnTo>
                  <a:pt x="105086" y="425217"/>
                </a:lnTo>
                <a:lnTo>
                  <a:pt x="130922" y="441184"/>
                </a:lnTo>
                <a:lnTo>
                  <a:pt x="162559" y="447039"/>
                </a:lnTo>
                <a:lnTo>
                  <a:pt x="130922" y="452895"/>
                </a:lnTo>
                <a:lnTo>
                  <a:pt x="105086" y="468862"/>
                </a:lnTo>
                <a:lnTo>
                  <a:pt x="87667" y="492544"/>
                </a:lnTo>
                <a:lnTo>
                  <a:pt x="81279" y="521545"/>
                </a:lnTo>
                <a:lnTo>
                  <a:pt x="81279" y="819574"/>
                </a:lnTo>
                <a:lnTo>
                  <a:pt x="74892" y="848575"/>
                </a:lnTo>
                <a:lnTo>
                  <a:pt x="57473" y="872257"/>
                </a:lnTo>
                <a:lnTo>
                  <a:pt x="31637" y="888224"/>
                </a:lnTo>
                <a:lnTo>
                  <a:pt x="0" y="894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03600" y="6243320"/>
            <a:ext cx="162560" cy="894080"/>
          </a:xfrm>
          <a:custGeom>
            <a:avLst/>
            <a:gdLst/>
            <a:ahLst/>
            <a:cxnLst/>
            <a:rect l="l" t="t" r="r" b="b"/>
            <a:pathLst>
              <a:path w="162560" h="894079">
                <a:moveTo>
                  <a:pt x="0" y="0"/>
                </a:moveTo>
                <a:lnTo>
                  <a:pt x="31637" y="5855"/>
                </a:lnTo>
                <a:lnTo>
                  <a:pt x="57473" y="21822"/>
                </a:lnTo>
                <a:lnTo>
                  <a:pt x="74892" y="45504"/>
                </a:lnTo>
                <a:lnTo>
                  <a:pt x="81279" y="74505"/>
                </a:lnTo>
                <a:lnTo>
                  <a:pt x="81279" y="372534"/>
                </a:lnTo>
                <a:lnTo>
                  <a:pt x="87667" y="401535"/>
                </a:lnTo>
                <a:lnTo>
                  <a:pt x="105086" y="425217"/>
                </a:lnTo>
                <a:lnTo>
                  <a:pt x="130922" y="441184"/>
                </a:lnTo>
                <a:lnTo>
                  <a:pt x="162559" y="447039"/>
                </a:lnTo>
                <a:lnTo>
                  <a:pt x="130922" y="452895"/>
                </a:lnTo>
                <a:lnTo>
                  <a:pt x="105086" y="468862"/>
                </a:lnTo>
                <a:lnTo>
                  <a:pt x="87667" y="492544"/>
                </a:lnTo>
                <a:lnTo>
                  <a:pt x="81279" y="521545"/>
                </a:lnTo>
                <a:lnTo>
                  <a:pt x="81279" y="819574"/>
                </a:lnTo>
                <a:lnTo>
                  <a:pt x="74892" y="848575"/>
                </a:lnTo>
                <a:lnTo>
                  <a:pt x="57473" y="872257"/>
                </a:lnTo>
                <a:lnTo>
                  <a:pt x="31637" y="888224"/>
                </a:lnTo>
                <a:lnTo>
                  <a:pt x="0" y="894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28199" y="2827234"/>
            <a:ext cx="1525270" cy="29654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1900" spc="10">
                <a:latin typeface="Verdana"/>
                <a:cs typeface="Verdana"/>
              </a:rPr>
              <a:t>High</a:t>
            </a:r>
            <a:r>
              <a:rPr dirty="0" sz="1900" spc="-8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priority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3439" y="3686770"/>
            <a:ext cx="1762125" cy="88201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1099"/>
              </a:lnSpc>
              <a:spcBef>
                <a:spcPts val="5"/>
              </a:spcBef>
            </a:pPr>
            <a:r>
              <a:rPr dirty="0" sz="1900" spc="5">
                <a:latin typeface="Verdana"/>
                <a:cs typeface="Verdana"/>
              </a:rPr>
              <a:t>Low priority  </a:t>
            </a:r>
            <a:r>
              <a:rPr dirty="0" sz="1900" spc="-50">
                <a:latin typeface="Verdana"/>
                <a:cs typeface="Verdana"/>
              </a:rPr>
              <a:t>Two </a:t>
            </a:r>
            <a:r>
              <a:rPr dirty="0" sz="1900" spc="5">
                <a:latin typeface="Verdana"/>
                <a:cs typeface="Verdana"/>
              </a:rPr>
              <a:t>interrupts  </a:t>
            </a:r>
            <a:r>
              <a:rPr dirty="0" sz="1900" spc="10">
                <a:latin typeface="Verdana"/>
                <a:cs typeface="Verdana"/>
              </a:rPr>
              <a:t>Check</a:t>
            </a:r>
            <a:r>
              <a:rPr dirty="0" sz="1900" spc="-1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Flag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43439" y="5558242"/>
            <a:ext cx="1767839" cy="58928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1099"/>
              </a:lnSpc>
              <a:spcBef>
                <a:spcPts val="5"/>
              </a:spcBef>
            </a:pPr>
            <a:r>
              <a:rPr dirty="0" sz="1900" spc="10">
                <a:latin typeface="Verdana"/>
                <a:cs typeface="Verdana"/>
              </a:rPr>
              <a:t>INT is</a:t>
            </a:r>
            <a:r>
              <a:rPr dirty="0" sz="1900" spc="-4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enabled  </a:t>
            </a:r>
            <a:r>
              <a:rPr dirty="0" sz="1900" spc="10">
                <a:latin typeface="Verdana"/>
                <a:cs typeface="Verdana"/>
              </a:rPr>
              <a:t>Edge</a:t>
            </a:r>
            <a:r>
              <a:rPr dirty="0" sz="1900" spc="-1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driven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43439" y="6369010"/>
            <a:ext cx="1767839" cy="58928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1099"/>
              </a:lnSpc>
              <a:spcBef>
                <a:spcPts val="5"/>
              </a:spcBef>
            </a:pPr>
            <a:r>
              <a:rPr dirty="0" sz="1900" spc="10">
                <a:latin typeface="Verdana"/>
                <a:cs typeface="Verdana"/>
              </a:rPr>
              <a:t>INT is</a:t>
            </a:r>
            <a:r>
              <a:rPr dirty="0" sz="1900" spc="-4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enabled  </a:t>
            </a:r>
            <a:r>
              <a:rPr dirty="0" sz="1900" spc="10">
                <a:latin typeface="Verdana"/>
                <a:cs typeface="Verdana"/>
              </a:rPr>
              <a:t>Edge</a:t>
            </a:r>
            <a:r>
              <a:rPr dirty="0" sz="1900" spc="-1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driven</a:t>
            </a:r>
            <a:endParaRPr sz="1900">
              <a:latin typeface="Verdana"/>
              <a:cs typeface="Verdan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53719" y="2011679"/>
          <a:ext cx="5298440" cy="537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3200"/>
              </a:tblGrid>
              <a:tr h="1381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dirty="0" sz="1900" spc="5">
                          <a:latin typeface="Verdana"/>
                          <a:cs typeface="Verdana"/>
                        </a:rPr>
                        <a:t>Assign the </a:t>
                      </a:r>
                      <a:r>
                        <a:rPr dirty="0" sz="1900" spc="10">
                          <a:latin typeface="Verdana"/>
                          <a:cs typeface="Verdana"/>
                        </a:rPr>
                        <a:t>High </a:t>
                      </a:r>
                      <a:r>
                        <a:rPr dirty="0" sz="1900" spc="5">
                          <a:latin typeface="Verdana"/>
                          <a:cs typeface="Verdana"/>
                        </a:rPr>
                        <a:t>Priority Interrupt</a:t>
                      </a:r>
                      <a:r>
                        <a:rPr dirty="0" sz="1900" spc="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10">
                          <a:latin typeface="Verdana"/>
                          <a:cs typeface="Verdana"/>
                        </a:rPr>
                        <a:t>Vector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219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171450">
                        <a:lnSpc>
                          <a:spcPct val="100000"/>
                        </a:lnSpc>
                      </a:pPr>
                      <a:r>
                        <a:rPr dirty="0" sz="1900" spc="5">
                          <a:latin typeface="Verdana"/>
                          <a:cs typeface="Verdana"/>
                        </a:rPr>
                        <a:t>Assign the Low Priority Interrupt</a:t>
                      </a:r>
                      <a:r>
                        <a:rPr dirty="0" sz="1900" spc="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10">
                          <a:latin typeface="Verdana"/>
                          <a:cs typeface="Verdana"/>
                        </a:rPr>
                        <a:t>Vector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54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2109470" marR="160655" indent="-2018664">
                        <a:lnSpc>
                          <a:spcPct val="101099"/>
                        </a:lnSpc>
                      </a:pPr>
                      <a:r>
                        <a:rPr dirty="0" sz="1900" spc="5">
                          <a:latin typeface="Verdana"/>
                          <a:cs typeface="Verdana"/>
                        </a:rPr>
                        <a:t>Setup the interrupt registers for external  interrupt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218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45970" marR="194945" indent="-1921510">
                        <a:lnSpc>
                          <a:spcPct val="101099"/>
                        </a:lnSpc>
                      </a:pPr>
                      <a:r>
                        <a:rPr dirty="0" sz="1900" spc="5">
                          <a:latin typeface="Verdana"/>
                          <a:cs typeface="Verdana"/>
                        </a:rPr>
                        <a:t>Setup the interrupt registers for internal  interrupts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859027"/>
            <a:ext cx="5953760" cy="8413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3725"/>
              </a:lnSpc>
              <a:spcBef>
                <a:spcPts val="90"/>
              </a:spcBef>
            </a:pPr>
            <a:r>
              <a:rPr dirty="0" sz="3200" spc="-190">
                <a:latin typeface="Trebuchet MS"/>
                <a:cs typeface="Trebuchet MS"/>
              </a:rPr>
              <a:t>Example </a:t>
            </a:r>
            <a:r>
              <a:rPr dirty="0" sz="3200" spc="-145">
                <a:latin typeface="Trebuchet MS"/>
                <a:cs typeface="Trebuchet MS"/>
              </a:rPr>
              <a:t>of </a:t>
            </a:r>
            <a:r>
              <a:rPr dirty="0" sz="3200" spc="-110">
                <a:latin typeface="Trebuchet MS"/>
                <a:cs typeface="Trebuchet MS"/>
              </a:rPr>
              <a:t>using </a:t>
            </a:r>
            <a:r>
              <a:rPr dirty="0" sz="3200" spc="-180">
                <a:latin typeface="Trebuchet MS"/>
                <a:cs typeface="Trebuchet MS"/>
              </a:rPr>
              <a:t>multiple</a:t>
            </a:r>
            <a:r>
              <a:rPr dirty="0" sz="3200" spc="-520">
                <a:latin typeface="Trebuchet MS"/>
                <a:cs typeface="Trebuchet MS"/>
              </a:rPr>
              <a:t> </a:t>
            </a:r>
            <a:r>
              <a:rPr dirty="0" sz="3200" spc="-155">
                <a:latin typeface="Trebuchet MS"/>
                <a:cs typeface="Trebuchet MS"/>
              </a:rPr>
              <a:t>interrupts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2705"/>
              </a:lnSpc>
            </a:pPr>
            <a:r>
              <a:rPr dirty="0" sz="2350" spc="-90">
                <a:latin typeface="Trebuchet MS"/>
                <a:cs typeface="Trebuchet MS"/>
              </a:rPr>
              <a:t>INT1=High </a:t>
            </a:r>
            <a:r>
              <a:rPr dirty="0" sz="2350" spc="-125">
                <a:latin typeface="Trebuchet MS"/>
                <a:cs typeface="Trebuchet MS"/>
              </a:rPr>
              <a:t>Priority </a:t>
            </a:r>
            <a:r>
              <a:rPr dirty="0" sz="2350" spc="-385">
                <a:latin typeface="Trebuchet MS"/>
                <a:cs typeface="Trebuchet MS"/>
              </a:rPr>
              <a:t>/ </a:t>
            </a:r>
            <a:r>
              <a:rPr dirty="0" sz="2350" spc="-20">
                <a:latin typeface="Trebuchet MS"/>
                <a:cs typeface="Trebuchet MS"/>
              </a:rPr>
              <a:t>TMR1 </a:t>
            </a:r>
            <a:r>
              <a:rPr dirty="0" sz="2350" spc="-100">
                <a:latin typeface="Trebuchet MS"/>
                <a:cs typeface="Trebuchet MS"/>
              </a:rPr>
              <a:t>and </a:t>
            </a:r>
            <a:r>
              <a:rPr dirty="0" sz="2350" spc="-20">
                <a:latin typeface="Trebuchet MS"/>
                <a:cs typeface="Trebuchet MS"/>
              </a:rPr>
              <a:t>TMR2 </a:t>
            </a:r>
            <a:r>
              <a:rPr dirty="0" sz="2350" spc="-120">
                <a:latin typeface="Trebuchet MS"/>
                <a:cs typeface="Trebuchet MS"/>
              </a:rPr>
              <a:t>Low</a:t>
            </a:r>
            <a:r>
              <a:rPr dirty="0" sz="2350" spc="-530"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Priority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0080" y="2098039"/>
            <a:ext cx="2600960" cy="520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03600" y="2667000"/>
            <a:ext cx="162560" cy="731520"/>
          </a:xfrm>
          <a:custGeom>
            <a:avLst/>
            <a:gdLst/>
            <a:ahLst/>
            <a:cxnLst/>
            <a:rect l="l" t="t" r="r" b="b"/>
            <a:pathLst>
              <a:path w="162560" h="731520">
                <a:moveTo>
                  <a:pt x="0" y="0"/>
                </a:moveTo>
                <a:lnTo>
                  <a:pt x="31637" y="4790"/>
                </a:lnTo>
                <a:lnTo>
                  <a:pt x="57473" y="17854"/>
                </a:lnTo>
                <a:lnTo>
                  <a:pt x="74892" y="37231"/>
                </a:lnTo>
                <a:lnTo>
                  <a:pt x="81279" y="60959"/>
                </a:lnTo>
                <a:lnTo>
                  <a:pt x="81279" y="304799"/>
                </a:lnTo>
                <a:lnTo>
                  <a:pt x="87667" y="328528"/>
                </a:lnTo>
                <a:lnTo>
                  <a:pt x="105086" y="347905"/>
                </a:lnTo>
                <a:lnTo>
                  <a:pt x="130922" y="360969"/>
                </a:lnTo>
                <a:lnTo>
                  <a:pt x="162559" y="365759"/>
                </a:lnTo>
                <a:lnTo>
                  <a:pt x="130922" y="370550"/>
                </a:lnTo>
                <a:lnTo>
                  <a:pt x="105086" y="383614"/>
                </a:lnTo>
                <a:lnTo>
                  <a:pt x="87667" y="402991"/>
                </a:lnTo>
                <a:lnTo>
                  <a:pt x="81279" y="426719"/>
                </a:lnTo>
                <a:lnTo>
                  <a:pt x="81279" y="670559"/>
                </a:lnTo>
                <a:lnTo>
                  <a:pt x="74892" y="694288"/>
                </a:lnTo>
                <a:lnTo>
                  <a:pt x="57473" y="713665"/>
                </a:lnTo>
                <a:lnTo>
                  <a:pt x="31637" y="726729"/>
                </a:lnTo>
                <a:lnTo>
                  <a:pt x="0" y="73151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03600" y="3642359"/>
            <a:ext cx="162560" cy="731520"/>
          </a:xfrm>
          <a:custGeom>
            <a:avLst/>
            <a:gdLst/>
            <a:ahLst/>
            <a:cxnLst/>
            <a:rect l="l" t="t" r="r" b="b"/>
            <a:pathLst>
              <a:path w="162560" h="731520">
                <a:moveTo>
                  <a:pt x="0" y="0"/>
                </a:moveTo>
                <a:lnTo>
                  <a:pt x="31637" y="4790"/>
                </a:lnTo>
                <a:lnTo>
                  <a:pt x="57473" y="17854"/>
                </a:lnTo>
                <a:lnTo>
                  <a:pt x="74892" y="37231"/>
                </a:lnTo>
                <a:lnTo>
                  <a:pt x="81279" y="60959"/>
                </a:lnTo>
                <a:lnTo>
                  <a:pt x="81279" y="304799"/>
                </a:lnTo>
                <a:lnTo>
                  <a:pt x="87667" y="328528"/>
                </a:lnTo>
                <a:lnTo>
                  <a:pt x="105086" y="347905"/>
                </a:lnTo>
                <a:lnTo>
                  <a:pt x="130922" y="360969"/>
                </a:lnTo>
                <a:lnTo>
                  <a:pt x="162559" y="365759"/>
                </a:lnTo>
                <a:lnTo>
                  <a:pt x="130922" y="370550"/>
                </a:lnTo>
                <a:lnTo>
                  <a:pt x="105086" y="383614"/>
                </a:lnTo>
                <a:lnTo>
                  <a:pt x="87667" y="402991"/>
                </a:lnTo>
                <a:lnTo>
                  <a:pt x="81279" y="426719"/>
                </a:lnTo>
                <a:lnTo>
                  <a:pt x="81279" y="670559"/>
                </a:lnTo>
                <a:lnTo>
                  <a:pt x="74892" y="694288"/>
                </a:lnTo>
                <a:lnTo>
                  <a:pt x="57473" y="713665"/>
                </a:lnTo>
                <a:lnTo>
                  <a:pt x="31637" y="726729"/>
                </a:lnTo>
                <a:lnTo>
                  <a:pt x="0" y="73151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03600" y="5267959"/>
            <a:ext cx="162560" cy="894080"/>
          </a:xfrm>
          <a:custGeom>
            <a:avLst/>
            <a:gdLst/>
            <a:ahLst/>
            <a:cxnLst/>
            <a:rect l="l" t="t" r="r" b="b"/>
            <a:pathLst>
              <a:path w="162560" h="894079">
                <a:moveTo>
                  <a:pt x="0" y="0"/>
                </a:moveTo>
                <a:lnTo>
                  <a:pt x="31637" y="5855"/>
                </a:lnTo>
                <a:lnTo>
                  <a:pt x="57473" y="21822"/>
                </a:lnTo>
                <a:lnTo>
                  <a:pt x="74892" y="45504"/>
                </a:lnTo>
                <a:lnTo>
                  <a:pt x="81279" y="74505"/>
                </a:lnTo>
                <a:lnTo>
                  <a:pt x="81279" y="372534"/>
                </a:lnTo>
                <a:lnTo>
                  <a:pt x="87667" y="401535"/>
                </a:lnTo>
                <a:lnTo>
                  <a:pt x="105086" y="425217"/>
                </a:lnTo>
                <a:lnTo>
                  <a:pt x="130922" y="441184"/>
                </a:lnTo>
                <a:lnTo>
                  <a:pt x="162559" y="447039"/>
                </a:lnTo>
                <a:lnTo>
                  <a:pt x="130922" y="452895"/>
                </a:lnTo>
                <a:lnTo>
                  <a:pt x="105086" y="468862"/>
                </a:lnTo>
                <a:lnTo>
                  <a:pt x="87667" y="492544"/>
                </a:lnTo>
                <a:lnTo>
                  <a:pt x="81279" y="521545"/>
                </a:lnTo>
                <a:lnTo>
                  <a:pt x="81279" y="819574"/>
                </a:lnTo>
                <a:lnTo>
                  <a:pt x="74892" y="848575"/>
                </a:lnTo>
                <a:lnTo>
                  <a:pt x="57473" y="872257"/>
                </a:lnTo>
                <a:lnTo>
                  <a:pt x="31637" y="888224"/>
                </a:lnTo>
                <a:lnTo>
                  <a:pt x="0" y="894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03600" y="6243320"/>
            <a:ext cx="162560" cy="894080"/>
          </a:xfrm>
          <a:custGeom>
            <a:avLst/>
            <a:gdLst/>
            <a:ahLst/>
            <a:cxnLst/>
            <a:rect l="l" t="t" r="r" b="b"/>
            <a:pathLst>
              <a:path w="162560" h="894079">
                <a:moveTo>
                  <a:pt x="0" y="0"/>
                </a:moveTo>
                <a:lnTo>
                  <a:pt x="31637" y="5855"/>
                </a:lnTo>
                <a:lnTo>
                  <a:pt x="57473" y="21822"/>
                </a:lnTo>
                <a:lnTo>
                  <a:pt x="74892" y="45504"/>
                </a:lnTo>
                <a:lnTo>
                  <a:pt x="81279" y="74505"/>
                </a:lnTo>
                <a:lnTo>
                  <a:pt x="81279" y="372534"/>
                </a:lnTo>
                <a:lnTo>
                  <a:pt x="87667" y="401535"/>
                </a:lnTo>
                <a:lnTo>
                  <a:pt x="105086" y="425217"/>
                </a:lnTo>
                <a:lnTo>
                  <a:pt x="130922" y="441184"/>
                </a:lnTo>
                <a:lnTo>
                  <a:pt x="162559" y="447039"/>
                </a:lnTo>
                <a:lnTo>
                  <a:pt x="130922" y="452895"/>
                </a:lnTo>
                <a:lnTo>
                  <a:pt x="105086" y="468862"/>
                </a:lnTo>
                <a:lnTo>
                  <a:pt x="87667" y="492544"/>
                </a:lnTo>
                <a:lnTo>
                  <a:pt x="81279" y="521545"/>
                </a:lnTo>
                <a:lnTo>
                  <a:pt x="81279" y="819574"/>
                </a:lnTo>
                <a:lnTo>
                  <a:pt x="74892" y="848575"/>
                </a:lnTo>
                <a:lnTo>
                  <a:pt x="57473" y="872257"/>
                </a:lnTo>
                <a:lnTo>
                  <a:pt x="31637" y="888224"/>
                </a:lnTo>
                <a:lnTo>
                  <a:pt x="0" y="8940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15499" y="2815844"/>
            <a:ext cx="1802764" cy="17627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>
                <a:latin typeface="Verdana"/>
                <a:cs typeface="Verdana"/>
              </a:rPr>
              <a:t>High</a:t>
            </a:r>
            <a:r>
              <a:rPr dirty="0" sz="1900" spc="-15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priority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27305" marR="5080">
              <a:lnSpc>
                <a:spcPct val="101099"/>
              </a:lnSpc>
              <a:spcBef>
                <a:spcPts val="1814"/>
              </a:spcBef>
            </a:pPr>
            <a:r>
              <a:rPr dirty="0" sz="1900" spc="5">
                <a:latin typeface="Verdana"/>
                <a:cs typeface="Verdana"/>
              </a:rPr>
              <a:t>Low priority  </a:t>
            </a:r>
            <a:r>
              <a:rPr dirty="0" sz="1900" spc="-50">
                <a:latin typeface="Verdana"/>
                <a:cs typeface="Verdana"/>
              </a:rPr>
              <a:t>Two </a:t>
            </a:r>
            <a:r>
              <a:rPr dirty="0" sz="1900" spc="5">
                <a:latin typeface="Verdana"/>
                <a:cs typeface="Verdana"/>
              </a:rPr>
              <a:t>interrupts  </a:t>
            </a:r>
            <a:r>
              <a:rPr dirty="0" sz="1900" spc="10">
                <a:latin typeface="Verdana"/>
                <a:cs typeface="Verdana"/>
              </a:rPr>
              <a:t>Check</a:t>
            </a:r>
            <a:r>
              <a:rPr dirty="0" sz="1900" spc="-1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Flag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0739" y="5546852"/>
            <a:ext cx="1793239" cy="1421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dirty="0" sz="1900" spc="10">
                <a:latin typeface="Verdana"/>
                <a:cs typeface="Verdana"/>
              </a:rPr>
              <a:t>INT is</a:t>
            </a:r>
            <a:r>
              <a:rPr dirty="0" sz="1900" spc="-4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enabled  </a:t>
            </a:r>
            <a:r>
              <a:rPr dirty="0" sz="1900" spc="10">
                <a:latin typeface="Verdana"/>
                <a:cs typeface="Verdana"/>
              </a:rPr>
              <a:t>Edge</a:t>
            </a:r>
            <a:r>
              <a:rPr dirty="0" sz="1900" spc="-1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driven</a:t>
            </a:r>
            <a:endParaRPr sz="1900">
              <a:latin typeface="Verdana"/>
              <a:cs typeface="Verdana"/>
            </a:endParaRPr>
          </a:p>
          <a:p>
            <a:pPr marL="12700" marR="5080">
              <a:lnSpc>
                <a:spcPct val="101099"/>
              </a:lnSpc>
              <a:spcBef>
                <a:spcPts val="1775"/>
              </a:spcBef>
            </a:pPr>
            <a:r>
              <a:rPr dirty="0" sz="1900" spc="10">
                <a:latin typeface="Verdana"/>
                <a:cs typeface="Verdana"/>
              </a:rPr>
              <a:t>INT is</a:t>
            </a:r>
            <a:r>
              <a:rPr dirty="0" sz="1900" spc="-4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enabled  </a:t>
            </a:r>
            <a:r>
              <a:rPr dirty="0" sz="1900" spc="10">
                <a:latin typeface="Verdana"/>
                <a:cs typeface="Verdana"/>
              </a:rPr>
              <a:t>Edge</a:t>
            </a:r>
            <a:r>
              <a:rPr dirty="0" sz="1900" spc="-10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driven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20079" y="1935479"/>
            <a:ext cx="4084320" cy="537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519" y="2585720"/>
            <a:ext cx="2926080" cy="162560"/>
          </a:xfrm>
          <a:custGeom>
            <a:avLst/>
            <a:gdLst/>
            <a:ahLst/>
            <a:cxnLst/>
            <a:rect l="l" t="t" r="r" b="b"/>
            <a:pathLst>
              <a:path w="2926079" h="162560">
                <a:moveTo>
                  <a:pt x="0" y="0"/>
                </a:moveTo>
                <a:lnTo>
                  <a:pt x="2926079" y="0"/>
                </a:lnTo>
                <a:lnTo>
                  <a:pt x="2926079" y="162559"/>
                </a:lnTo>
                <a:lnTo>
                  <a:pt x="0" y="162559"/>
                </a:lnTo>
                <a:lnTo>
                  <a:pt x="0" y="0"/>
                </a:lnTo>
                <a:close/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3519" y="3886200"/>
            <a:ext cx="3169920" cy="812800"/>
          </a:xfrm>
          <a:custGeom>
            <a:avLst/>
            <a:gdLst/>
            <a:ahLst/>
            <a:cxnLst/>
            <a:rect l="l" t="t" r="r" b="b"/>
            <a:pathLst>
              <a:path w="3169920" h="812800">
                <a:moveTo>
                  <a:pt x="0" y="0"/>
                </a:moveTo>
                <a:lnTo>
                  <a:pt x="3169919" y="0"/>
                </a:lnTo>
                <a:lnTo>
                  <a:pt x="3169919" y="812799"/>
                </a:lnTo>
                <a:lnTo>
                  <a:pt x="0" y="812799"/>
                </a:lnTo>
                <a:lnTo>
                  <a:pt x="0" y="0"/>
                </a:lnTo>
                <a:close/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73519" y="4780279"/>
            <a:ext cx="3169920" cy="2519680"/>
          </a:xfrm>
          <a:custGeom>
            <a:avLst/>
            <a:gdLst/>
            <a:ahLst/>
            <a:cxnLst/>
            <a:rect l="l" t="t" r="r" b="b"/>
            <a:pathLst>
              <a:path w="3169920" h="2519679">
                <a:moveTo>
                  <a:pt x="0" y="0"/>
                </a:moveTo>
                <a:lnTo>
                  <a:pt x="3169919" y="0"/>
                </a:lnTo>
                <a:lnTo>
                  <a:pt x="3169919" y="2519679"/>
                </a:lnTo>
                <a:lnTo>
                  <a:pt x="0" y="2519679"/>
                </a:lnTo>
                <a:lnTo>
                  <a:pt x="0" y="0"/>
                </a:lnTo>
                <a:close/>
              </a:path>
            </a:pathLst>
          </a:custGeom>
          <a:ln w="10159">
            <a:solidFill>
              <a:srgbClr val="99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85840" y="4861563"/>
            <a:ext cx="894080" cy="359410"/>
          </a:xfrm>
          <a:custGeom>
            <a:avLst/>
            <a:gdLst/>
            <a:ahLst/>
            <a:cxnLst/>
            <a:rect l="l" t="t" r="r" b="b"/>
            <a:pathLst>
              <a:path w="894079" h="359410">
                <a:moveTo>
                  <a:pt x="0" y="358987"/>
                </a:moveTo>
                <a:lnTo>
                  <a:pt x="894080" y="358987"/>
                </a:lnTo>
                <a:lnTo>
                  <a:pt x="894080" y="0"/>
                </a:lnTo>
                <a:lnTo>
                  <a:pt x="0" y="0"/>
                </a:lnTo>
                <a:lnTo>
                  <a:pt x="0" y="358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085840" y="4861563"/>
            <a:ext cx="482600" cy="3594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889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85"/>
              </a:spcBef>
            </a:pPr>
            <a:r>
              <a:rPr dirty="0" sz="1700" spc="-5" b="1">
                <a:solidFill>
                  <a:srgbClr val="FF3399"/>
                </a:solidFill>
                <a:latin typeface="Verdana"/>
                <a:cs typeface="Verdana"/>
              </a:rPr>
              <a:t>MA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78600" y="4861563"/>
            <a:ext cx="401320" cy="3594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88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85"/>
              </a:spcBef>
            </a:pPr>
            <a:r>
              <a:rPr dirty="0" sz="1700" b="1">
                <a:solidFill>
                  <a:srgbClr val="FF3399"/>
                </a:solidFill>
                <a:latin typeface="Verdana"/>
                <a:cs typeface="Verdana"/>
              </a:rPr>
              <a:t>IN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34160" y="4861559"/>
            <a:ext cx="1706880" cy="391160"/>
          </a:xfrm>
          <a:custGeom>
            <a:avLst/>
            <a:gdLst/>
            <a:ahLst/>
            <a:cxnLst/>
            <a:rect l="l" t="t" r="r" b="b"/>
            <a:pathLst>
              <a:path w="1706880" h="391160">
                <a:moveTo>
                  <a:pt x="0" y="391160"/>
                </a:moveTo>
                <a:lnTo>
                  <a:pt x="1706879" y="391160"/>
                </a:lnTo>
                <a:lnTo>
                  <a:pt x="1706879" y="0"/>
                </a:lnTo>
                <a:lnTo>
                  <a:pt x="0" y="0"/>
                </a:lnTo>
                <a:lnTo>
                  <a:pt x="0" y="391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3401060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215">
                <a:latin typeface="Trebuchet MS"/>
                <a:cs typeface="Trebuchet MS"/>
              </a:rPr>
              <a:t>Types </a:t>
            </a:r>
            <a:r>
              <a:rPr dirty="0" sz="3500" spc="-145">
                <a:latin typeface="Trebuchet MS"/>
                <a:cs typeface="Trebuchet MS"/>
              </a:rPr>
              <a:t>of</a:t>
            </a:r>
            <a:r>
              <a:rPr dirty="0" sz="3500" spc="-370">
                <a:latin typeface="Trebuchet MS"/>
                <a:cs typeface="Trebuchet MS"/>
              </a:rPr>
              <a:t> </a:t>
            </a:r>
            <a:r>
              <a:rPr dirty="0" sz="3500" spc="-150">
                <a:latin typeface="Trebuchet MS"/>
                <a:cs typeface="Trebuchet MS"/>
              </a:rPr>
              <a:t>Interrupts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755" y="2062988"/>
            <a:ext cx="4582160" cy="34493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-70">
                <a:latin typeface="Wingdings"/>
                <a:cs typeface="Wingdings"/>
              </a:rPr>
              <a:t></a:t>
            </a:r>
            <a:r>
              <a:rPr dirty="0" sz="2000" spc="-70">
                <a:latin typeface="Trebuchet MS"/>
                <a:cs typeface="Trebuchet MS"/>
              </a:rPr>
              <a:t>Hardware</a:t>
            </a:r>
            <a:r>
              <a:rPr dirty="0" sz="2000" spc="-145">
                <a:latin typeface="Trebuchet MS"/>
                <a:cs typeface="Trebuchet MS"/>
              </a:rPr>
              <a:t> </a:t>
            </a:r>
            <a:r>
              <a:rPr dirty="0" sz="2000" spc="-80">
                <a:latin typeface="Trebuchet MS"/>
                <a:cs typeface="Trebuchet MS"/>
              </a:rPr>
              <a:t>interrupts</a:t>
            </a:r>
            <a:endParaRPr sz="200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spcBef>
                <a:spcPts val="5"/>
              </a:spcBef>
              <a:buSzPct val="94444"/>
              <a:buFont typeface="Wingdings"/>
              <a:buChar char=""/>
              <a:tabLst>
                <a:tab pos="561340" algn="l"/>
              </a:tabLst>
            </a:pPr>
            <a:r>
              <a:rPr dirty="0" sz="1800" spc="-55">
                <a:latin typeface="Trebuchet MS"/>
                <a:cs typeface="Trebuchet MS"/>
              </a:rPr>
              <a:t>Maskable: </a:t>
            </a:r>
            <a:r>
              <a:rPr dirty="0" sz="1800" spc="-85">
                <a:latin typeface="Trebuchet MS"/>
                <a:cs typeface="Trebuchet MS"/>
              </a:rPr>
              <a:t>can </a:t>
            </a:r>
            <a:r>
              <a:rPr dirty="0" sz="1800" spc="-70">
                <a:latin typeface="Trebuchet MS"/>
                <a:cs typeface="Trebuchet MS"/>
              </a:rPr>
              <a:t>be masked </a:t>
            </a:r>
            <a:r>
              <a:rPr dirty="0" sz="1800" spc="-40">
                <a:latin typeface="Trebuchet MS"/>
                <a:cs typeface="Trebuchet MS"/>
              </a:rPr>
              <a:t>or</a:t>
            </a:r>
            <a:r>
              <a:rPr dirty="0" sz="1800" spc="-415">
                <a:latin typeface="Trebuchet MS"/>
                <a:cs typeface="Trebuchet MS"/>
              </a:rPr>
              <a:t> </a:t>
            </a:r>
            <a:r>
              <a:rPr dirty="0" sz="1800" spc="-75">
                <a:latin typeface="Trebuchet MS"/>
                <a:cs typeface="Trebuchet MS"/>
              </a:rPr>
              <a:t>disabled</a:t>
            </a:r>
            <a:endParaRPr sz="1800">
              <a:latin typeface="Trebuchet MS"/>
              <a:cs typeface="Trebuchet MS"/>
            </a:endParaRPr>
          </a:p>
          <a:p>
            <a:pPr marL="927100" marR="685165" indent="-182880">
              <a:lnSpc>
                <a:spcPts val="1660"/>
              </a:lnSpc>
              <a:spcBef>
                <a:spcPts val="400"/>
              </a:spcBef>
            </a:pPr>
            <a:r>
              <a:rPr dirty="0" sz="1700" spc="-80">
                <a:latin typeface="Wingdings"/>
                <a:cs typeface="Wingdings"/>
              </a:rPr>
              <a:t></a:t>
            </a:r>
            <a:r>
              <a:rPr dirty="0" sz="1700" spc="-80">
                <a:latin typeface="Trebuchet MS"/>
                <a:cs typeface="Trebuchet MS"/>
              </a:rPr>
              <a:t>Two </a:t>
            </a:r>
            <a:r>
              <a:rPr dirty="0" sz="1700" spc="-65">
                <a:latin typeface="Trebuchet MS"/>
                <a:cs typeface="Trebuchet MS"/>
              </a:rPr>
              <a:t>groups: </a:t>
            </a:r>
            <a:r>
              <a:rPr dirty="0" sz="1700" spc="-90">
                <a:latin typeface="Trebuchet MS"/>
                <a:cs typeface="Trebuchet MS"/>
              </a:rPr>
              <a:t>external </a:t>
            </a:r>
            <a:r>
              <a:rPr dirty="0" sz="1700" spc="-60">
                <a:latin typeface="Trebuchet MS"/>
                <a:cs typeface="Trebuchet MS"/>
              </a:rPr>
              <a:t>and</a:t>
            </a:r>
            <a:r>
              <a:rPr dirty="0" sz="1700" spc="-325">
                <a:latin typeface="Trebuchet MS"/>
                <a:cs typeface="Trebuchet MS"/>
              </a:rPr>
              <a:t> </a:t>
            </a:r>
            <a:r>
              <a:rPr dirty="0" sz="1700" spc="-80">
                <a:latin typeface="Trebuchet MS"/>
                <a:cs typeface="Trebuchet MS"/>
              </a:rPr>
              <a:t>internal  </a:t>
            </a:r>
            <a:r>
              <a:rPr dirty="0" sz="1700" spc="-70">
                <a:latin typeface="Trebuchet MS"/>
                <a:cs typeface="Trebuchet MS"/>
              </a:rPr>
              <a:t>interrupts</a:t>
            </a:r>
            <a:endParaRPr sz="1700">
              <a:latin typeface="Trebuchet MS"/>
              <a:cs typeface="Trebuchet MS"/>
            </a:endParaRPr>
          </a:p>
          <a:p>
            <a:pPr lvl="1" marL="1292860" indent="-182880">
              <a:lnSpc>
                <a:spcPct val="100000"/>
              </a:lnSpc>
              <a:spcBef>
                <a:spcPts val="110"/>
              </a:spcBef>
              <a:buFont typeface="Wingdings"/>
              <a:buChar char=""/>
              <a:tabLst>
                <a:tab pos="1292860" algn="l"/>
              </a:tabLst>
            </a:pPr>
            <a:r>
              <a:rPr dirty="0" sz="1450" spc="-55">
                <a:latin typeface="Trebuchet MS"/>
                <a:cs typeface="Trebuchet MS"/>
              </a:rPr>
              <a:t>External </a:t>
            </a:r>
            <a:r>
              <a:rPr dirty="0" sz="1450" spc="-30">
                <a:latin typeface="Trebuchet MS"/>
                <a:cs typeface="Trebuchet MS"/>
              </a:rPr>
              <a:t>through </a:t>
            </a:r>
            <a:r>
              <a:rPr dirty="0" sz="1450" spc="-40">
                <a:latin typeface="Trebuchet MS"/>
                <a:cs typeface="Trebuchet MS"/>
              </a:rPr>
              <a:t>designated </a:t>
            </a:r>
            <a:r>
              <a:rPr dirty="0" sz="1450" spc="-75">
                <a:latin typeface="Trebuchet MS"/>
                <a:cs typeface="Trebuchet MS"/>
              </a:rPr>
              <a:t>I/O</a:t>
            </a:r>
            <a:r>
              <a:rPr dirty="0" sz="1450" spc="-290">
                <a:latin typeface="Trebuchet MS"/>
                <a:cs typeface="Trebuchet MS"/>
              </a:rPr>
              <a:t> </a:t>
            </a:r>
            <a:r>
              <a:rPr dirty="0" sz="1450" spc="-30">
                <a:latin typeface="Trebuchet MS"/>
                <a:cs typeface="Trebuchet MS"/>
              </a:rPr>
              <a:t>pins</a:t>
            </a:r>
            <a:endParaRPr sz="1450">
              <a:latin typeface="Trebuchet MS"/>
              <a:cs typeface="Trebuchet MS"/>
            </a:endParaRPr>
          </a:p>
          <a:p>
            <a:pPr lvl="1" marL="1292860" indent="-182880">
              <a:lnSpc>
                <a:spcPts val="1739"/>
              </a:lnSpc>
              <a:spcBef>
                <a:spcPts val="135"/>
              </a:spcBef>
              <a:buFont typeface="Wingdings"/>
              <a:buChar char=""/>
              <a:tabLst>
                <a:tab pos="1292860" algn="l"/>
              </a:tabLst>
            </a:pPr>
            <a:r>
              <a:rPr dirty="0" sz="1450" spc="-50">
                <a:latin typeface="Trebuchet MS"/>
                <a:cs typeface="Trebuchet MS"/>
              </a:rPr>
              <a:t>Internal </a:t>
            </a:r>
            <a:r>
              <a:rPr dirty="0" sz="1450" spc="-40">
                <a:latin typeface="Trebuchet MS"/>
                <a:cs typeface="Trebuchet MS"/>
              </a:rPr>
              <a:t>by </a:t>
            </a:r>
            <a:r>
              <a:rPr dirty="0" sz="1450" spc="-70">
                <a:latin typeface="Trebuchet MS"/>
                <a:cs typeface="Trebuchet MS"/>
              </a:rPr>
              <a:t>Timers, </a:t>
            </a:r>
            <a:r>
              <a:rPr dirty="0" sz="1450" spc="-90">
                <a:latin typeface="Trebuchet MS"/>
                <a:cs typeface="Trebuchet MS"/>
              </a:rPr>
              <a:t>A/D,</a:t>
            </a:r>
            <a:r>
              <a:rPr dirty="0" sz="1450" spc="-260">
                <a:latin typeface="Trebuchet MS"/>
                <a:cs typeface="Trebuchet MS"/>
              </a:rPr>
              <a:t> </a:t>
            </a:r>
            <a:r>
              <a:rPr dirty="0" sz="1450" spc="-100">
                <a:latin typeface="Trebuchet MS"/>
                <a:cs typeface="Trebuchet MS"/>
              </a:rPr>
              <a:t>etc.</a:t>
            </a:r>
            <a:endParaRPr sz="145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buSzPct val="94444"/>
              <a:buFont typeface="Wingdings"/>
              <a:buChar char=""/>
              <a:tabLst>
                <a:tab pos="561340" algn="l"/>
              </a:tabLst>
            </a:pPr>
            <a:r>
              <a:rPr dirty="0" sz="1800" spc="-70">
                <a:latin typeface="Trebuchet MS"/>
                <a:cs typeface="Trebuchet MS"/>
              </a:rPr>
              <a:t>Non-maskable: cannot be</a:t>
            </a:r>
            <a:r>
              <a:rPr dirty="0" sz="1800" spc="-270">
                <a:latin typeface="Trebuchet MS"/>
                <a:cs typeface="Trebuchet MS"/>
              </a:rPr>
              <a:t> </a:t>
            </a:r>
            <a:r>
              <a:rPr dirty="0" sz="1800" spc="-75">
                <a:latin typeface="Trebuchet MS"/>
                <a:cs typeface="Trebuchet MS"/>
              </a:rPr>
              <a:t>disabled</a:t>
            </a:r>
            <a:endParaRPr sz="1800">
              <a:latin typeface="Trebuchet MS"/>
              <a:cs typeface="Trebuchet MS"/>
            </a:endParaRPr>
          </a:p>
          <a:p>
            <a:pPr algn="just" marL="195580" marR="5080" indent="-182880">
              <a:lnSpc>
                <a:spcPct val="81500"/>
              </a:lnSpc>
              <a:spcBef>
                <a:spcPts val="820"/>
              </a:spcBef>
            </a:pPr>
            <a:r>
              <a:rPr dirty="0" sz="2000" spc="-70">
                <a:latin typeface="Wingdings"/>
                <a:cs typeface="Wingdings"/>
              </a:rPr>
              <a:t></a:t>
            </a:r>
            <a:r>
              <a:rPr dirty="0" sz="2000" spc="-70">
                <a:latin typeface="Trebuchet MS"/>
                <a:cs typeface="Trebuchet MS"/>
              </a:rPr>
              <a:t>Software </a:t>
            </a:r>
            <a:r>
              <a:rPr dirty="0" sz="2000" spc="-90">
                <a:latin typeface="Trebuchet MS"/>
                <a:cs typeface="Trebuchet MS"/>
              </a:rPr>
              <a:t>interrupts: generally </a:t>
            </a:r>
            <a:r>
              <a:rPr dirty="0" sz="2000" spc="-50">
                <a:latin typeface="Trebuchet MS"/>
                <a:cs typeface="Trebuchet MS"/>
              </a:rPr>
              <a:t>used</a:t>
            </a:r>
            <a:r>
              <a:rPr dirty="0" sz="2000" spc="-305">
                <a:latin typeface="Trebuchet MS"/>
                <a:cs typeface="Trebuchet MS"/>
              </a:rPr>
              <a:t> </a:t>
            </a:r>
            <a:r>
              <a:rPr dirty="0" sz="2000" spc="-45">
                <a:latin typeface="Trebuchet MS"/>
                <a:cs typeface="Trebuchet MS"/>
              </a:rPr>
              <a:t>when  </a:t>
            </a:r>
            <a:r>
              <a:rPr dirty="0" sz="2000" spc="-80">
                <a:latin typeface="Trebuchet MS"/>
                <a:cs typeface="Trebuchet MS"/>
              </a:rPr>
              <a:t>the </a:t>
            </a:r>
            <a:r>
              <a:rPr dirty="0" sz="2000" spc="-75">
                <a:latin typeface="Trebuchet MS"/>
                <a:cs typeface="Trebuchet MS"/>
              </a:rPr>
              <a:t>situation requires </a:t>
            </a:r>
            <a:r>
              <a:rPr dirty="0" sz="2000" spc="-65">
                <a:solidFill>
                  <a:srgbClr val="3333FF"/>
                </a:solidFill>
                <a:latin typeface="Trebuchet MS"/>
                <a:cs typeface="Trebuchet MS"/>
              </a:rPr>
              <a:t>stop </a:t>
            </a:r>
            <a:r>
              <a:rPr dirty="0" sz="2000" spc="-65">
                <a:latin typeface="Trebuchet MS"/>
                <a:cs typeface="Trebuchet MS"/>
              </a:rPr>
              <a:t>processing</a:t>
            </a:r>
            <a:r>
              <a:rPr dirty="0" sz="2000" spc="-425">
                <a:latin typeface="Trebuchet MS"/>
                <a:cs typeface="Trebuchet MS"/>
              </a:rPr>
              <a:t> </a:t>
            </a:r>
            <a:r>
              <a:rPr dirty="0" sz="2000" spc="-55">
                <a:latin typeface="Trebuchet MS"/>
                <a:cs typeface="Trebuchet MS"/>
              </a:rPr>
              <a:t>and  </a:t>
            </a:r>
            <a:r>
              <a:rPr dirty="0" sz="2000" spc="-95">
                <a:latin typeface="Trebuchet MS"/>
                <a:cs typeface="Trebuchet MS"/>
              </a:rPr>
              <a:t>start </a:t>
            </a:r>
            <a:r>
              <a:rPr dirty="0" sz="2000" spc="-114">
                <a:latin typeface="Trebuchet MS"/>
                <a:cs typeface="Trebuchet MS"/>
              </a:rPr>
              <a:t>all</a:t>
            </a:r>
            <a:r>
              <a:rPr dirty="0" sz="2000" spc="-200">
                <a:latin typeface="Trebuchet MS"/>
                <a:cs typeface="Trebuchet MS"/>
              </a:rPr>
              <a:t> </a:t>
            </a:r>
            <a:r>
              <a:rPr dirty="0" sz="2000" spc="-65">
                <a:latin typeface="Trebuchet MS"/>
                <a:cs typeface="Trebuchet MS"/>
              </a:rPr>
              <a:t>over</a:t>
            </a:r>
            <a:endParaRPr sz="200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spcBef>
                <a:spcPts val="5"/>
              </a:spcBef>
              <a:buSzPct val="94444"/>
              <a:buFont typeface="Wingdings"/>
              <a:buChar char=""/>
              <a:tabLst>
                <a:tab pos="561340" algn="l"/>
              </a:tabLst>
            </a:pPr>
            <a:r>
              <a:rPr dirty="0" sz="1800" spc="-95">
                <a:latin typeface="Trebuchet MS"/>
                <a:cs typeface="Trebuchet MS"/>
              </a:rPr>
              <a:t>Examples: </a:t>
            </a:r>
            <a:r>
              <a:rPr dirty="0" sz="1800" spc="-80">
                <a:latin typeface="Trebuchet MS"/>
                <a:cs typeface="Trebuchet MS"/>
              </a:rPr>
              <a:t>divide </a:t>
            </a:r>
            <a:r>
              <a:rPr dirty="0" sz="1800" spc="-70">
                <a:latin typeface="Trebuchet MS"/>
                <a:cs typeface="Trebuchet MS"/>
              </a:rPr>
              <a:t>by </a:t>
            </a:r>
            <a:r>
              <a:rPr dirty="0" sz="1800" spc="-95">
                <a:latin typeface="Trebuchet MS"/>
                <a:cs typeface="Trebuchet MS"/>
              </a:rPr>
              <a:t>zero </a:t>
            </a:r>
            <a:r>
              <a:rPr dirty="0" sz="1800" spc="-40">
                <a:latin typeface="Trebuchet MS"/>
                <a:cs typeface="Trebuchet MS"/>
              </a:rPr>
              <a:t>or</a:t>
            </a:r>
            <a:r>
              <a:rPr dirty="0" sz="1800" spc="-370">
                <a:latin typeface="Trebuchet MS"/>
                <a:cs typeface="Trebuchet MS"/>
              </a:rPr>
              <a:t> </a:t>
            </a:r>
            <a:r>
              <a:rPr dirty="0" sz="1800" spc="-95">
                <a:latin typeface="Trebuchet MS"/>
                <a:cs typeface="Trebuchet MS"/>
              </a:rPr>
              <a:t>stack </a:t>
            </a:r>
            <a:r>
              <a:rPr dirty="0" sz="1800" spc="-70">
                <a:latin typeface="Trebuchet MS"/>
                <a:cs typeface="Trebuchet MS"/>
              </a:rPr>
              <a:t>overflow</a:t>
            </a:r>
            <a:endParaRPr sz="1800">
              <a:latin typeface="Trebuchet MS"/>
              <a:cs typeface="Trebuchet MS"/>
            </a:endParaRPr>
          </a:p>
          <a:p>
            <a:pPr marL="561340" marR="99060" indent="-182880">
              <a:lnSpc>
                <a:spcPts val="1750"/>
              </a:lnSpc>
              <a:spcBef>
                <a:spcPts val="400"/>
              </a:spcBef>
              <a:buSzPct val="94444"/>
              <a:buFont typeface="Wingdings"/>
              <a:buChar char=""/>
              <a:tabLst>
                <a:tab pos="561340" algn="l"/>
              </a:tabLst>
            </a:pPr>
            <a:r>
              <a:rPr dirty="0" sz="1800" spc="-114">
                <a:latin typeface="Trebuchet MS"/>
                <a:cs typeface="Trebuchet MS"/>
              </a:rPr>
              <a:t>Generally, </a:t>
            </a:r>
            <a:r>
              <a:rPr dirty="0" sz="1800" spc="-80">
                <a:latin typeface="Trebuchet MS"/>
                <a:cs typeface="Trebuchet MS"/>
              </a:rPr>
              <a:t>microcontrollers </a:t>
            </a:r>
            <a:r>
              <a:rPr dirty="0" sz="1800" spc="-35">
                <a:latin typeface="Trebuchet MS"/>
                <a:cs typeface="Trebuchet MS"/>
              </a:rPr>
              <a:t>do </a:t>
            </a:r>
            <a:r>
              <a:rPr dirty="0" sz="1800" spc="-55">
                <a:solidFill>
                  <a:srgbClr val="3333FF"/>
                </a:solidFill>
                <a:latin typeface="Trebuchet MS"/>
                <a:cs typeface="Trebuchet MS"/>
              </a:rPr>
              <a:t>not</a:t>
            </a:r>
            <a:r>
              <a:rPr dirty="0" sz="1800" spc="-260">
                <a:solidFill>
                  <a:srgbClr val="3333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latin typeface="Trebuchet MS"/>
                <a:cs typeface="Trebuchet MS"/>
              </a:rPr>
              <a:t>include  </a:t>
            </a:r>
            <a:r>
              <a:rPr dirty="0" sz="1800" spc="-75">
                <a:latin typeface="Trebuchet MS"/>
                <a:cs typeface="Trebuchet MS"/>
              </a:rPr>
              <a:t>software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75">
                <a:latin typeface="Trebuchet MS"/>
                <a:cs typeface="Trebuchet MS"/>
              </a:rPr>
              <a:t>interrupts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78423" y="1935479"/>
            <a:ext cx="3904487" cy="242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01511" y="4696967"/>
            <a:ext cx="3011424" cy="2054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4110990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85">
                <a:latin typeface="Trebuchet MS"/>
                <a:cs typeface="Trebuchet MS"/>
              </a:rPr>
              <a:t>XC8 </a:t>
            </a:r>
            <a:r>
              <a:rPr dirty="0" sz="3500" spc="-160">
                <a:latin typeface="Trebuchet MS"/>
                <a:cs typeface="Trebuchet MS"/>
              </a:rPr>
              <a:t>Interrupt</a:t>
            </a:r>
            <a:r>
              <a:rPr dirty="0" sz="3500" spc="-415">
                <a:latin typeface="Trebuchet MS"/>
                <a:cs typeface="Trebuchet MS"/>
              </a:rPr>
              <a:t> </a:t>
            </a:r>
            <a:r>
              <a:rPr dirty="0" sz="3500" spc="-150">
                <a:latin typeface="Trebuchet MS"/>
                <a:cs typeface="Trebuchet MS"/>
              </a:rPr>
              <a:t>Handling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184" y="1542288"/>
            <a:ext cx="5474208" cy="2444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6240" y="1609344"/>
            <a:ext cx="5285232" cy="2255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5920" y="1590040"/>
            <a:ext cx="5323840" cy="2293620"/>
          </a:xfrm>
          <a:custGeom>
            <a:avLst/>
            <a:gdLst/>
            <a:ahLst/>
            <a:cxnLst/>
            <a:rect l="l" t="t" r="r" b="b"/>
            <a:pathLst>
              <a:path w="5323840" h="2293620">
                <a:moveTo>
                  <a:pt x="0" y="0"/>
                </a:moveTo>
                <a:lnTo>
                  <a:pt x="5323839" y="0"/>
                </a:lnTo>
                <a:lnTo>
                  <a:pt x="5323839" y="2293002"/>
                </a:lnTo>
                <a:lnTo>
                  <a:pt x="0" y="2293002"/>
                </a:lnTo>
                <a:lnTo>
                  <a:pt x="0" y="0"/>
                </a:lnTo>
                <a:close/>
              </a:path>
            </a:pathLst>
          </a:custGeom>
          <a:ln w="406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60647" y="2956560"/>
            <a:ext cx="5596128" cy="4303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27703" y="3023616"/>
            <a:ext cx="5404104" cy="411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08400" y="3003969"/>
            <a:ext cx="5442585" cy="4152265"/>
          </a:xfrm>
          <a:custGeom>
            <a:avLst/>
            <a:gdLst/>
            <a:ahLst/>
            <a:cxnLst/>
            <a:rect l="l" t="t" r="r" b="b"/>
            <a:pathLst>
              <a:path w="5442584" h="4152265">
                <a:moveTo>
                  <a:pt x="0" y="0"/>
                </a:moveTo>
                <a:lnTo>
                  <a:pt x="5442282" y="0"/>
                </a:lnTo>
                <a:lnTo>
                  <a:pt x="5442282" y="4152053"/>
                </a:lnTo>
                <a:lnTo>
                  <a:pt x="0" y="4152053"/>
                </a:lnTo>
                <a:lnTo>
                  <a:pt x="0" y="0"/>
                </a:lnTo>
                <a:close/>
              </a:path>
            </a:pathLst>
          </a:custGeom>
          <a:ln w="406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85827" y="1380236"/>
            <a:ext cx="2701925" cy="478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100"/>
              </a:spcBef>
            </a:pPr>
            <a:r>
              <a:rPr dirty="0" sz="1450" spc="20">
                <a:latin typeface="Verdana"/>
                <a:cs typeface="Verdana"/>
              </a:rPr>
              <a:t>The </a:t>
            </a:r>
            <a:r>
              <a:rPr dirty="0" sz="1450" spc="25">
                <a:latin typeface="Verdana"/>
                <a:cs typeface="Verdana"/>
              </a:rPr>
              <a:t>ISR </a:t>
            </a:r>
            <a:r>
              <a:rPr dirty="0" sz="1450" spc="15">
                <a:latin typeface="Verdana"/>
                <a:cs typeface="Verdana"/>
              </a:rPr>
              <a:t>can </a:t>
            </a:r>
            <a:r>
              <a:rPr dirty="0" sz="1450" spc="25">
                <a:latin typeface="Verdana"/>
                <a:cs typeface="Verdana"/>
              </a:rPr>
              <a:t>be </a:t>
            </a:r>
            <a:r>
              <a:rPr dirty="0" sz="1450" spc="20">
                <a:latin typeface="Verdana"/>
                <a:cs typeface="Verdana"/>
              </a:rPr>
              <a:t>defined </a:t>
            </a:r>
            <a:r>
              <a:rPr dirty="0" sz="1450" spc="15">
                <a:latin typeface="Verdana"/>
                <a:cs typeface="Verdana"/>
              </a:rPr>
              <a:t>as  </a:t>
            </a:r>
            <a:r>
              <a:rPr dirty="0" sz="1450" spc="20">
                <a:latin typeface="Verdana"/>
                <a:cs typeface="Verdana"/>
              </a:rPr>
              <a:t>high_priority </a:t>
            </a:r>
            <a:r>
              <a:rPr dirty="0" sz="1450" spc="15">
                <a:latin typeface="Verdana"/>
                <a:cs typeface="Verdana"/>
              </a:rPr>
              <a:t>or</a:t>
            </a:r>
            <a:r>
              <a:rPr dirty="0" sz="1450" spc="-70">
                <a:latin typeface="Verdana"/>
                <a:cs typeface="Verdana"/>
              </a:rPr>
              <a:t> </a:t>
            </a:r>
            <a:r>
              <a:rPr dirty="0" sz="1450" spc="20">
                <a:latin typeface="Verdana"/>
                <a:cs typeface="Verdana"/>
              </a:rPr>
              <a:t>low_priority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5827" y="2062988"/>
            <a:ext cx="3061335" cy="706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100"/>
              </a:spcBef>
            </a:pPr>
            <a:r>
              <a:rPr dirty="0" sz="1450" spc="20">
                <a:latin typeface="Verdana"/>
                <a:cs typeface="Verdana"/>
              </a:rPr>
              <a:t>This </a:t>
            </a:r>
            <a:r>
              <a:rPr dirty="0" sz="1450" spc="20" b="1">
                <a:solidFill>
                  <a:srgbClr val="FF0000"/>
                </a:solidFill>
                <a:latin typeface="Verdana"/>
                <a:cs typeface="Verdana"/>
              </a:rPr>
              <a:t>Interrupt Vector </a:t>
            </a:r>
            <a:r>
              <a:rPr dirty="0" sz="1450" spc="15">
                <a:latin typeface="Verdana"/>
                <a:cs typeface="Verdana"/>
              </a:rPr>
              <a:t>is</a:t>
            </a:r>
            <a:r>
              <a:rPr dirty="0" sz="1450" spc="-60">
                <a:latin typeface="Verdana"/>
                <a:cs typeface="Verdana"/>
              </a:rPr>
              <a:t> </a:t>
            </a:r>
            <a:r>
              <a:rPr dirty="0" sz="1450" spc="20">
                <a:latin typeface="Verdana"/>
                <a:cs typeface="Verdana"/>
              </a:rPr>
              <a:t>called  CheckButtonPressed</a:t>
            </a:r>
            <a:endParaRPr sz="1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450" spc="20">
                <a:latin typeface="Verdana"/>
                <a:cs typeface="Verdana"/>
              </a:rPr>
              <a:t>The ISR </a:t>
            </a:r>
            <a:r>
              <a:rPr dirty="0" sz="1450" spc="15">
                <a:latin typeface="Verdana"/>
                <a:cs typeface="Verdana"/>
              </a:rPr>
              <a:t>for </a:t>
            </a:r>
            <a:r>
              <a:rPr dirty="0" sz="1450" spc="20">
                <a:latin typeface="Verdana"/>
                <a:cs typeface="Verdana"/>
              </a:rPr>
              <a:t>IV </a:t>
            </a:r>
            <a:r>
              <a:rPr dirty="0" sz="1450" spc="15">
                <a:latin typeface="Verdana"/>
                <a:cs typeface="Verdana"/>
              </a:rPr>
              <a:t>is </a:t>
            </a:r>
            <a:r>
              <a:rPr dirty="0" sz="1450" spc="20">
                <a:latin typeface="Verdana"/>
                <a:cs typeface="Verdana"/>
              </a:rPr>
              <a:t>defined</a:t>
            </a:r>
            <a:r>
              <a:rPr dirty="0" sz="1450" spc="-40">
                <a:latin typeface="Verdana"/>
                <a:cs typeface="Verdana"/>
              </a:rPr>
              <a:t> </a:t>
            </a:r>
            <a:r>
              <a:rPr dirty="0" sz="1450" spc="20">
                <a:latin typeface="Verdana"/>
                <a:cs typeface="Verdana"/>
              </a:rPr>
              <a:t>here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8589" y="4025900"/>
            <a:ext cx="2954020" cy="7067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90"/>
              </a:spcBef>
            </a:pPr>
            <a:r>
              <a:rPr dirty="0" sz="1450" spc="20">
                <a:latin typeface="Verdana"/>
                <a:cs typeface="Verdana"/>
              </a:rPr>
              <a:t>With </a:t>
            </a:r>
            <a:r>
              <a:rPr dirty="0" sz="1450" spc="15">
                <a:latin typeface="Verdana"/>
                <a:cs typeface="Verdana"/>
              </a:rPr>
              <a:t>in </a:t>
            </a:r>
            <a:r>
              <a:rPr dirty="0" sz="1450" spc="20">
                <a:latin typeface="Verdana"/>
                <a:cs typeface="Verdana"/>
              </a:rPr>
              <a:t>the Interrupt </a:t>
            </a:r>
            <a:r>
              <a:rPr dirty="0" sz="1450" spc="15">
                <a:latin typeface="Verdana"/>
                <a:cs typeface="Verdana"/>
              </a:rPr>
              <a:t>definition  It is </a:t>
            </a:r>
            <a:r>
              <a:rPr dirty="0" sz="1450" spc="20">
                <a:latin typeface="Verdana"/>
                <a:cs typeface="Verdana"/>
              </a:rPr>
              <a:t>important </a:t>
            </a:r>
            <a:r>
              <a:rPr dirty="0" sz="1450" spc="15">
                <a:latin typeface="Verdana"/>
                <a:cs typeface="Verdana"/>
              </a:rPr>
              <a:t>to clear </a:t>
            </a:r>
            <a:r>
              <a:rPr dirty="0" sz="1450" spc="20">
                <a:latin typeface="Verdana"/>
                <a:cs typeface="Verdana"/>
              </a:rPr>
              <a:t>the  Interrupt</a:t>
            </a:r>
            <a:r>
              <a:rPr dirty="0" sz="1450">
                <a:latin typeface="Verdana"/>
                <a:cs typeface="Verdana"/>
              </a:rPr>
              <a:t> </a:t>
            </a:r>
            <a:r>
              <a:rPr dirty="0" sz="1450" spc="20">
                <a:latin typeface="Verdana"/>
                <a:cs typeface="Verdana"/>
              </a:rPr>
              <a:t>FLAG!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35195" y="2695905"/>
            <a:ext cx="1771014" cy="81280"/>
          </a:xfrm>
          <a:custGeom>
            <a:avLst/>
            <a:gdLst/>
            <a:ahLst/>
            <a:cxnLst/>
            <a:rect l="l" t="t" r="r" b="b"/>
            <a:pathLst>
              <a:path w="1771014" h="81280">
                <a:moveTo>
                  <a:pt x="81280" y="0"/>
                </a:moveTo>
                <a:lnTo>
                  <a:pt x="0" y="40639"/>
                </a:lnTo>
                <a:lnTo>
                  <a:pt x="81280" y="81279"/>
                </a:lnTo>
                <a:lnTo>
                  <a:pt x="81280" y="44030"/>
                </a:lnTo>
                <a:lnTo>
                  <a:pt x="67729" y="44030"/>
                </a:lnTo>
                <a:lnTo>
                  <a:pt x="67729" y="37249"/>
                </a:lnTo>
                <a:lnTo>
                  <a:pt x="81280" y="37249"/>
                </a:lnTo>
                <a:lnTo>
                  <a:pt x="81280" y="0"/>
                </a:lnTo>
                <a:close/>
              </a:path>
              <a:path w="1771014" h="81280">
                <a:moveTo>
                  <a:pt x="81280" y="37249"/>
                </a:moveTo>
                <a:lnTo>
                  <a:pt x="67729" y="37249"/>
                </a:lnTo>
                <a:lnTo>
                  <a:pt x="67729" y="44030"/>
                </a:lnTo>
                <a:lnTo>
                  <a:pt x="81280" y="44030"/>
                </a:lnTo>
                <a:lnTo>
                  <a:pt x="81280" y="37249"/>
                </a:lnTo>
                <a:close/>
              </a:path>
              <a:path w="1771014" h="81280">
                <a:moveTo>
                  <a:pt x="1770964" y="37249"/>
                </a:moveTo>
                <a:lnTo>
                  <a:pt x="81280" y="37249"/>
                </a:lnTo>
                <a:lnTo>
                  <a:pt x="81280" y="44030"/>
                </a:lnTo>
                <a:lnTo>
                  <a:pt x="1770964" y="44030"/>
                </a:lnTo>
                <a:lnTo>
                  <a:pt x="1770964" y="3724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2355" y="1480819"/>
            <a:ext cx="2865755" cy="610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dirty="0" sz="1900" spc="10">
                <a:latin typeface="Verdana"/>
                <a:cs typeface="Verdana"/>
              </a:rPr>
              <a:t>PIC18F2XK20 </a:t>
            </a:r>
            <a:r>
              <a:rPr dirty="0" sz="1900" spc="5">
                <a:latin typeface="Verdana"/>
                <a:cs typeface="Verdana"/>
              </a:rPr>
              <a:t>(28-PIN)  BLOCK </a:t>
            </a:r>
            <a:r>
              <a:rPr dirty="0" sz="1900" spc="10">
                <a:latin typeface="Verdana"/>
                <a:cs typeface="Verdana"/>
              </a:rPr>
              <a:t>DIAGRAM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1463" y="1492210"/>
            <a:ext cx="198755" cy="58928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1900" spc="10">
                <a:latin typeface="Verdana"/>
                <a:cs typeface="Verdana"/>
              </a:rPr>
              <a:t>2</a:t>
            </a:r>
            <a:endParaRPr sz="1900">
              <a:latin typeface="Verdana"/>
              <a:cs typeface="Verdana"/>
            </a:endParaRPr>
          </a:p>
          <a:p>
            <a:pPr marL="8890">
              <a:lnSpc>
                <a:spcPct val="100000"/>
              </a:lnSpc>
              <a:spcBef>
                <a:spcPts val="25"/>
              </a:spcBef>
            </a:pPr>
            <a:r>
              <a:rPr dirty="0" sz="1900" spc="15">
                <a:latin typeface="Verdana"/>
                <a:cs typeface="Verdana"/>
              </a:rPr>
              <a:t>G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355" y="1480819"/>
            <a:ext cx="2865755" cy="610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  <a:tabLst>
                <a:tab pos="1534795" algn="l"/>
                <a:tab pos="1577975" algn="l"/>
              </a:tabLst>
            </a:pPr>
            <a:r>
              <a:rPr dirty="0" sz="1900" spc="10">
                <a:latin typeface="Verdana"/>
                <a:cs typeface="Verdana"/>
              </a:rPr>
              <a:t>PIC18F2XK	0</a:t>
            </a:r>
            <a:r>
              <a:rPr dirty="0" sz="1900" spc="-45">
                <a:latin typeface="Verdana"/>
                <a:cs typeface="Verdana"/>
              </a:rPr>
              <a:t> </a:t>
            </a:r>
            <a:r>
              <a:rPr dirty="0" sz="1900" spc="5">
                <a:latin typeface="Verdana"/>
                <a:cs typeface="Verdana"/>
              </a:rPr>
              <a:t>(28-PIN)  BLOCK</a:t>
            </a:r>
            <a:r>
              <a:rPr dirty="0" sz="1900" spc="25">
                <a:latin typeface="Verdana"/>
                <a:cs typeface="Verdana"/>
              </a:rPr>
              <a:t> </a:t>
            </a:r>
            <a:r>
              <a:rPr dirty="0" sz="1900" spc="10">
                <a:latin typeface="Verdana"/>
                <a:cs typeface="Verdana"/>
              </a:rPr>
              <a:t>DIA		</a:t>
            </a:r>
            <a:r>
              <a:rPr dirty="0" sz="1900" spc="5">
                <a:latin typeface="Verdana"/>
                <a:cs typeface="Verdana"/>
              </a:rPr>
              <a:t>RAM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4664" y="1203960"/>
            <a:ext cx="4742688" cy="5218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21839" y="6516369"/>
            <a:ext cx="5229225" cy="147320"/>
          </a:xfrm>
          <a:custGeom>
            <a:avLst/>
            <a:gdLst/>
            <a:ahLst/>
            <a:cxnLst/>
            <a:rect l="l" t="t" r="r" b="b"/>
            <a:pathLst>
              <a:path w="5229225" h="147320">
                <a:moveTo>
                  <a:pt x="0" y="147319"/>
                </a:moveTo>
                <a:lnTo>
                  <a:pt x="5229009" y="147319"/>
                </a:lnTo>
                <a:lnTo>
                  <a:pt x="5229009" y="0"/>
                </a:lnTo>
                <a:lnTo>
                  <a:pt x="0" y="0"/>
                </a:lnTo>
                <a:lnTo>
                  <a:pt x="0" y="147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21839" y="1106169"/>
            <a:ext cx="146685" cy="5410200"/>
          </a:xfrm>
          <a:custGeom>
            <a:avLst/>
            <a:gdLst/>
            <a:ahLst/>
            <a:cxnLst/>
            <a:rect l="l" t="t" r="r" b="b"/>
            <a:pathLst>
              <a:path w="146685" h="5410200">
                <a:moveTo>
                  <a:pt x="0" y="5410200"/>
                </a:moveTo>
                <a:lnTo>
                  <a:pt x="146304" y="5410200"/>
                </a:lnTo>
                <a:lnTo>
                  <a:pt x="146304" y="0"/>
                </a:lnTo>
                <a:lnTo>
                  <a:pt x="0" y="0"/>
                </a:lnTo>
                <a:lnTo>
                  <a:pt x="0" y="5410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1839" y="960119"/>
            <a:ext cx="5229225" cy="146050"/>
          </a:xfrm>
          <a:custGeom>
            <a:avLst/>
            <a:gdLst/>
            <a:ahLst/>
            <a:cxnLst/>
            <a:rect l="l" t="t" r="r" b="b"/>
            <a:pathLst>
              <a:path w="5229225" h="146050">
                <a:moveTo>
                  <a:pt x="0" y="146050"/>
                </a:moveTo>
                <a:lnTo>
                  <a:pt x="5229009" y="146050"/>
                </a:lnTo>
                <a:lnTo>
                  <a:pt x="5229009" y="0"/>
                </a:lnTo>
                <a:lnTo>
                  <a:pt x="0" y="0"/>
                </a:lnTo>
                <a:lnTo>
                  <a:pt x="0" y="14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4545" y="1106424"/>
            <a:ext cx="146685" cy="5410835"/>
          </a:xfrm>
          <a:custGeom>
            <a:avLst/>
            <a:gdLst/>
            <a:ahLst/>
            <a:cxnLst/>
            <a:rect l="l" t="t" r="r" b="b"/>
            <a:pathLst>
              <a:path w="146684" h="5410834">
                <a:moveTo>
                  <a:pt x="146303" y="0"/>
                </a:moveTo>
                <a:lnTo>
                  <a:pt x="0" y="0"/>
                </a:lnTo>
                <a:lnTo>
                  <a:pt x="0" y="5410539"/>
                </a:lnTo>
                <a:lnTo>
                  <a:pt x="146303" y="5410539"/>
                </a:lnTo>
                <a:lnTo>
                  <a:pt x="146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16911" y="6443979"/>
            <a:ext cx="4839335" cy="0"/>
          </a:xfrm>
          <a:custGeom>
            <a:avLst/>
            <a:gdLst/>
            <a:ahLst/>
            <a:cxnLst/>
            <a:rect l="l" t="t" r="r" b="b"/>
            <a:pathLst>
              <a:path w="4839334" h="0">
                <a:moveTo>
                  <a:pt x="0" y="0"/>
                </a:moveTo>
                <a:lnTo>
                  <a:pt x="4838865" y="0"/>
                </a:lnTo>
              </a:path>
            </a:pathLst>
          </a:custGeom>
          <a:ln w="482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41295" y="1203960"/>
            <a:ext cx="0" cy="5215890"/>
          </a:xfrm>
          <a:custGeom>
            <a:avLst/>
            <a:gdLst/>
            <a:ahLst/>
            <a:cxnLst/>
            <a:rect l="l" t="t" r="r" b="b"/>
            <a:pathLst>
              <a:path w="0" h="5215890">
                <a:moveTo>
                  <a:pt x="0" y="0"/>
                </a:moveTo>
                <a:lnTo>
                  <a:pt x="0" y="5215890"/>
                </a:lnTo>
              </a:path>
            </a:pathLst>
          </a:custGeom>
          <a:ln w="487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16911" y="1179830"/>
            <a:ext cx="4839335" cy="0"/>
          </a:xfrm>
          <a:custGeom>
            <a:avLst/>
            <a:gdLst/>
            <a:ahLst/>
            <a:cxnLst/>
            <a:rect l="l" t="t" r="r" b="b"/>
            <a:pathLst>
              <a:path w="4839334" h="0">
                <a:moveTo>
                  <a:pt x="0" y="0"/>
                </a:moveTo>
                <a:lnTo>
                  <a:pt x="4838865" y="0"/>
                </a:lnTo>
              </a:path>
            </a:pathLst>
          </a:custGeom>
          <a:ln w="482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31393" y="1203960"/>
            <a:ext cx="0" cy="5215890"/>
          </a:xfrm>
          <a:custGeom>
            <a:avLst/>
            <a:gdLst/>
            <a:ahLst/>
            <a:cxnLst/>
            <a:rect l="l" t="t" r="r" b="b"/>
            <a:pathLst>
              <a:path w="0" h="5215890">
                <a:moveTo>
                  <a:pt x="0" y="0"/>
                </a:moveTo>
                <a:lnTo>
                  <a:pt x="0" y="5215470"/>
                </a:lnTo>
              </a:path>
            </a:pathLst>
          </a:custGeom>
          <a:ln w="487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727" y="3410711"/>
            <a:ext cx="3700272" cy="303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7783" y="3477767"/>
            <a:ext cx="3511296" cy="2846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8480" y="3459479"/>
            <a:ext cx="3549015" cy="2885440"/>
          </a:xfrm>
          <a:custGeom>
            <a:avLst/>
            <a:gdLst/>
            <a:ahLst/>
            <a:cxnLst/>
            <a:rect l="l" t="t" r="r" b="b"/>
            <a:pathLst>
              <a:path w="3549015" h="2885440">
                <a:moveTo>
                  <a:pt x="0" y="0"/>
                </a:moveTo>
                <a:lnTo>
                  <a:pt x="3548735" y="0"/>
                </a:lnTo>
                <a:lnTo>
                  <a:pt x="3548735" y="2885439"/>
                </a:lnTo>
                <a:lnTo>
                  <a:pt x="0" y="2885439"/>
                </a:lnTo>
                <a:lnTo>
                  <a:pt x="0" y="0"/>
                </a:lnTo>
                <a:close/>
              </a:path>
            </a:pathLst>
          </a:custGeom>
          <a:ln w="406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1545" y="371150"/>
            <a:ext cx="5518150" cy="1784350"/>
          </a:xfrm>
          <a:prstGeom prst="rect"/>
        </p:spPr>
        <p:txBody>
          <a:bodyPr wrap="square" lIns="0" tIns="173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 sz="4250" spc="-220">
                <a:latin typeface="Trebuchet MS"/>
                <a:cs typeface="Trebuchet MS"/>
              </a:rPr>
              <a:t>SLEEP </a:t>
            </a:r>
            <a:r>
              <a:rPr dirty="0" sz="4250" spc="-165">
                <a:latin typeface="Trebuchet MS"/>
                <a:cs typeface="Trebuchet MS"/>
              </a:rPr>
              <a:t>and</a:t>
            </a:r>
            <a:r>
              <a:rPr dirty="0" sz="4250" spc="-440">
                <a:latin typeface="Trebuchet MS"/>
                <a:cs typeface="Trebuchet MS"/>
              </a:rPr>
              <a:t> </a:t>
            </a:r>
            <a:r>
              <a:rPr dirty="0" sz="4250" spc="-114">
                <a:latin typeface="Trebuchet MS"/>
                <a:cs typeface="Trebuchet MS"/>
              </a:rPr>
              <a:t>WDT</a:t>
            </a:r>
            <a:endParaRPr sz="4250">
              <a:latin typeface="Trebuchet MS"/>
              <a:cs typeface="Trebuchet MS"/>
            </a:endParaRPr>
          </a:p>
          <a:p>
            <a:pPr marL="601980" marR="5080">
              <a:lnSpc>
                <a:spcPct val="101099"/>
              </a:lnSpc>
              <a:spcBef>
                <a:spcPts val="560"/>
              </a:spcBef>
            </a:pPr>
            <a:r>
              <a:rPr dirty="0" spc="10"/>
              <a:t>The </a:t>
            </a:r>
            <a:r>
              <a:rPr dirty="0" spc="5"/>
              <a:t>SLEEP </a:t>
            </a:r>
            <a:r>
              <a:rPr dirty="0" spc="10"/>
              <a:t>mode </a:t>
            </a:r>
            <a:r>
              <a:rPr dirty="0" spc="5"/>
              <a:t>can reduce the power!  </a:t>
            </a:r>
            <a:r>
              <a:rPr dirty="0" spc="10"/>
              <a:t>The </a:t>
            </a:r>
            <a:r>
              <a:rPr dirty="0"/>
              <a:t>CLRWDT </a:t>
            </a:r>
            <a:r>
              <a:rPr dirty="0" spc="10"/>
              <a:t>is used to </a:t>
            </a:r>
            <a:r>
              <a:rPr dirty="0" spc="5"/>
              <a:t>reset the </a:t>
            </a:r>
            <a:r>
              <a:rPr dirty="0" spc="-5"/>
              <a:t>WDT  </a:t>
            </a:r>
            <a:r>
              <a:rPr dirty="0"/>
              <a:t>Refer </a:t>
            </a:r>
            <a:r>
              <a:rPr dirty="0" spc="10"/>
              <a:t>to </a:t>
            </a:r>
            <a:r>
              <a:rPr dirty="0" spc="5"/>
              <a:t>the </a:t>
            </a:r>
            <a:r>
              <a:rPr dirty="0" spc="10"/>
              <a:t>SPEC </a:t>
            </a:r>
            <a:r>
              <a:rPr dirty="0" spc="5"/>
              <a:t>sheet.</a:t>
            </a:r>
          </a:p>
        </p:txBody>
      </p:sp>
      <p:sp>
        <p:nvSpPr>
          <p:cNvPr id="6" name="object 6"/>
          <p:cNvSpPr/>
          <p:nvPr/>
        </p:nvSpPr>
        <p:spPr>
          <a:xfrm>
            <a:off x="4102608" y="2557272"/>
            <a:ext cx="5696712" cy="4181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09871" y="2764535"/>
            <a:ext cx="5074920" cy="35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4151" y="2630423"/>
            <a:ext cx="3837432" cy="807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1959" y="6114288"/>
            <a:ext cx="9326880" cy="1429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6176" y="6318503"/>
            <a:ext cx="8705088" cy="1045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231584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25">
                <a:latin typeface="Trebuchet MS"/>
                <a:cs typeface="Trebuchet MS"/>
              </a:rPr>
              <a:t>PIC18</a:t>
            </a:r>
            <a:r>
              <a:rPr dirty="0" sz="3500" spc="-315">
                <a:latin typeface="Trebuchet MS"/>
                <a:cs typeface="Trebuchet MS"/>
              </a:rPr>
              <a:t> </a:t>
            </a:r>
            <a:r>
              <a:rPr dirty="0" sz="3500" spc="-160">
                <a:latin typeface="Trebuchet MS"/>
                <a:cs typeface="Trebuchet MS"/>
              </a:rPr>
              <a:t>Resets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755" y="2041502"/>
            <a:ext cx="5798185" cy="257302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2750" spc="-20">
                <a:latin typeface="Wingdings"/>
                <a:cs typeface="Wingdings"/>
              </a:rPr>
              <a:t></a:t>
            </a:r>
            <a:r>
              <a:rPr dirty="0" sz="2750" spc="-20">
                <a:latin typeface="Trebuchet MS"/>
                <a:cs typeface="Trebuchet MS"/>
              </a:rPr>
              <a:t>When</a:t>
            </a:r>
            <a:r>
              <a:rPr dirty="0" sz="2750" spc="-220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the</a:t>
            </a:r>
            <a:r>
              <a:rPr dirty="0" sz="2750" spc="-220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reset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00">
                <a:latin typeface="Trebuchet MS"/>
                <a:cs typeface="Trebuchet MS"/>
              </a:rPr>
              <a:t>signal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85">
                <a:latin typeface="Trebuchet MS"/>
                <a:cs typeface="Trebuchet MS"/>
              </a:rPr>
              <a:t>is</a:t>
            </a:r>
            <a:r>
              <a:rPr dirty="0" sz="2750" spc="-220">
                <a:latin typeface="Trebuchet MS"/>
                <a:cs typeface="Trebuchet MS"/>
              </a:rPr>
              <a:t> </a:t>
            </a:r>
            <a:r>
              <a:rPr dirty="0" sz="2750" spc="-155">
                <a:latin typeface="Trebuchet MS"/>
                <a:cs typeface="Trebuchet MS"/>
              </a:rPr>
              <a:t>activated:</a:t>
            </a:r>
            <a:endParaRPr sz="2750">
              <a:latin typeface="Trebuchet MS"/>
              <a:cs typeface="Trebuchet MS"/>
            </a:endParaRPr>
          </a:p>
          <a:p>
            <a:pPr marL="561340" marR="5080" indent="-182880">
              <a:lnSpc>
                <a:spcPts val="2540"/>
              </a:lnSpc>
              <a:spcBef>
                <a:spcPts val="490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30">
                <a:latin typeface="Trebuchet MS"/>
                <a:cs typeface="Trebuchet MS"/>
              </a:rPr>
              <a:t>The </a:t>
            </a:r>
            <a:r>
              <a:rPr dirty="0" sz="2350" spc="70">
                <a:latin typeface="Trebuchet MS"/>
                <a:cs typeface="Trebuchet MS"/>
              </a:rPr>
              <a:t>MPU </a:t>
            </a:r>
            <a:r>
              <a:rPr dirty="0" sz="2350" spc="-70">
                <a:latin typeface="Trebuchet MS"/>
                <a:cs typeface="Trebuchet MS"/>
              </a:rPr>
              <a:t>goes </a:t>
            </a:r>
            <a:r>
              <a:rPr dirty="0" sz="2350" spc="-105">
                <a:latin typeface="Trebuchet MS"/>
                <a:cs typeface="Trebuchet MS"/>
              </a:rPr>
              <a:t>into </a:t>
            </a:r>
            <a:r>
              <a:rPr dirty="0" sz="2350" spc="-110">
                <a:latin typeface="Trebuchet MS"/>
                <a:cs typeface="Trebuchet MS"/>
              </a:rPr>
              <a:t>a reset </a:t>
            </a:r>
            <a:r>
              <a:rPr dirty="0" sz="2350" spc="-135">
                <a:latin typeface="Trebuchet MS"/>
                <a:cs typeface="Trebuchet MS"/>
              </a:rPr>
              <a:t>state </a:t>
            </a:r>
            <a:r>
              <a:rPr dirty="0" sz="2350" spc="-90">
                <a:latin typeface="Trebuchet MS"/>
                <a:cs typeface="Trebuchet MS"/>
              </a:rPr>
              <a:t>during  </a:t>
            </a:r>
            <a:r>
              <a:rPr dirty="0" sz="2350" spc="-100">
                <a:latin typeface="Trebuchet MS"/>
                <a:cs typeface="Trebuchet MS"/>
              </a:rPr>
              <a:t>which </a:t>
            </a:r>
            <a:r>
              <a:rPr dirty="0" sz="2350" spc="-110">
                <a:latin typeface="Trebuchet MS"/>
                <a:cs typeface="Trebuchet MS"/>
              </a:rPr>
              <a:t>the </a:t>
            </a:r>
            <a:r>
              <a:rPr dirty="0" sz="2350" spc="-130">
                <a:solidFill>
                  <a:srgbClr val="3333FF"/>
                </a:solidFill>
                <a:latin typeface="Trebuchet MS"/>
                <a:cs typeface="Trebuchet MS"/>
              </a:rPr>
              <a:t>initial </a:t>
            </a:r>
            <a:r>
              <a:rPr dirty="0" sz="2350" spc="-95">
                <a:solidFill>
                  <a:srgbClr val="3333FF"/>
                </a:solidFill>
                <a:latin typeface="Trebuchet MS"/>
                <a:cs typeface="Trebuchet MS"/>
              </a:rPr>
              <a:t>conditions </a:t>
            </a:r>
            <a:r>
              <a:rPr dirty="0" sz="2350" spc="-125">
                <a:latin typeface="Trebuchet MS"/>
                <a:cs typeface="Trebuchet MS"/>
              </a:rPr>
              <a:t>are</a:t>
            </a:r>
            <a:r>
              <a:rPr dirty="0" sz="2350" spc="-450">
                <a:latin typeface="Trebuchet MS"/>
                <a:cs typeface="Trebuchet MS"/>
              </a:rPr>
              <a:t> </a:t>
            </a:r>
            <a:r>
              <a:rPr dirty="0" sz="2350" spc="-120">
                <a:latin typeface="Trebuchet MS"/>
                <a:cs typeface="Trebuchet MS"/>
              </a:rPr>
              <a:t>established.</a:t>
            </a:r>
            <a:endParaRPr sz="2350">
              <a:latin typeface="Trebuchet MS"/>
              <a:cs typeface="Trebuchet MS"/>
            </a:endParaRPr>
          </a:p>
          <a:p>
            <a:pPr marL="561340" marR="130810" indent="-182880">
              <a:lnSpc>
                <a:spcPts val="2540"/>
              </a:lnSpc>
              <a:spcBef>
                <a:spcPts val="415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30">
                <a:latin typeface="Trebuchet MS"/>
                <a:cs typeface="Trebuchet MS"/>
              </a:rPr>
              <a:t>The </a:t>
            </a:r>
            <a:r>
              <a:rPr dirty="0" sz="2350" spc="-95">
                <a:latin typeface="Trebuchet MS"/>
                <a:cs typeface="Trebuchet MS"/>
              </a:rPr>
              <a:t>program </a:t>
            </a:r>
            <a:r>
              <a:rPr dirty="0" sz="2350" spc="-110">
                <a:solidFill>
                  <a:srgbClr val="3333FF"/>
                </a:solidFill>
                <a:latin typeface="Trebuchet MS"/>
                <a:cs typeface="Trebuchet MS"/>
              </a:rPr>
              <a:t>counter </a:t>
            </a:r>
            <a:r>
              <a:rPr dirty="0" sz="2350" spc="-90">
                <a:solidFill>
                  <a:srgbClr val="3333FF"/>
                </a:solidFill>
                <a:latin typeface="Trebuchet MS"/>
                <a:cs typeface="Trebuchet MS"/>
              </a:rPr>
              <a:t>is </a:t>
            </a:r>
            <a:r>
              <a:rPr dirty="0" sz="2350" spc="-130">
                <a:solidFill>
                  <a:srgbClr val="3333FF"/>
                </a:solidFill>
                <a:latin typeface="Trebuchet MS"/>
                <a:cs typeface="Trebuchet MS"/>
              </a:rPr>
              <a:t>cleared </a:t>
            </a:r>
            <a:r>
              <a:rPr dirty="0" sz="2350" spc="-95">
                <a:latin typeface="Trebuchet MS"/>
                <a:cs typeface="Trebuchet MS"/>
              </a:rPr>
              <a:t>to</a:t>
            </a:r>
            <a:r>
              <a:rPr dirty="0" sz="2350" spc="-550">
                <a:latin typeface="Trebuchet MS"/>
                <a:cs typeface="Trebuchet MS"/>
              </a:rPr>
              <a:t> </a:t>
            </a:r>
            <a:r>
              <a:rPr dirty="0" sz="2350" spc="-45">
                <a:latin typeface="Trebuchet MS"/>
                <a:cs typeface="Trebuchet MS"/>
              </a:rPr>
              <a:t>000000  </a:t>
            </a:r>
            <a:r>
              <a:rPr dirty="0" sz="2350" spc="-100">
                <a:latin typeface="Trebuchet MS"/>
                <a:cs typeface="Trebuchet MS"/>
              </a:rPr>
              <a:t>which </a:t>
            </a:r>
            <a:r>
              <a:rPr dirty="0" sz="2350" spc="-90">
                <a:latin typeface="Trebuchet MS"/>
                <a:cs typeface="Trebuchet MS"/>
              </a:rPr>
              <a:t>is </a:t>
            </a:r>
            <a:r>
              <a:rPr dirty="0" sz="2350" spc="-140">
                <a:latin typeface="Trebuchet MS"/>
                <a:cs typeface="Trebuchet MS"/>
              </a:rPr>
              <a:t>called </a:t>
            </a:r>
            <a:r>
              <a:rPr dirty="0" sz="2350" spc="-110">
                <a:latin typeface="Trebuchet MS"/>
                <a:cs typeface="Trebuchet MS"/>
              </a:rPr>
              <a:t>the reset</a:t>
            </a:r>
            <a:r>
              <a:rPr dirty="0" sz="2350" spc="-465">
                <a:latin typeface="Trebuchet MS"/>
                <a:cs typeface="Trebuchet MS"/>
              </a:rPr>
              <a:t> </a:t>
            </a:r>
            <a:r>
              <a:rPr dirty="0" sz="2350" spc="-175">
                <a:latin typeface="Trebuchet MS"/>
                <a:cs typeface="Trebuchet MS"/>
              </a:rPr>
              <a:t>vector.</a:t>
            </a:r>
            <a:endParaRPr sz="2350">
              <a:latin typeface="Trebuchet MS"/>
              <a:cs typeface="Trebuchet MS"/>
            </a:endParaRPr>
          </a:p>
          <a:p>
            <a:pPr marL="561340" marR="1071880" indent="-182880">
              <a:lnSpc>
                <a:spcPts val="2540"/>
              </a:lnSpc>
              <a:spcBef>
                <a:spcPts val="420"/>
              </a:spcBef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30">
                <a:latin typeface="Trebuchet MS"/>
                <a:cs typeface="Trebuchet MS"/>
              </a:rPr>
              <a:t>The </a:t>
            </a:r>
            <a:r>
              <a:rPr dirty="0" sz="2350" spc="70">
                <a:latin typeface="Trebuchet MS"/>
                <a:cs typeface="Trebuchet MS"/>
              </a:rPr>
              <a:t>MPU </a:t>
            </a:r>
            <a:r>
              <a:rPr dirty="0" sz="2350" spc="-85">
                <a:latin typeface="Trebuchet MS"/>
                <a:cs typeface="Trebuchet MS"/>
              </a:rPr>
              <a:t>begins </a:t>
            </a:r>
            <a:r>
              <a:rPr dirty="0" sz="2350" spc="-110">
                <a:latin typeface="Trebuchet MS"/>
                <a:cs typeface="Trebuchet MS"/>
              </a:rPr>
              <a:t>the </a:t>
            </a:r>
            <a:r>
              <a:rPr dirty="0" sz="2350" spc="-125">
                <a:latin typeface="Trebuchet MS"/>
                <a:cs typeface="Trebuchet MS"/>
              </a:rPr>
              <a:t>execution </a:t>
            </a:r>
            <a:r>
              <a:rPr dirty="0" sz="2350" spc="-90">
                <a:latin typeface="Trebuchet MS"/>
                <a:cs typeface="Trebuchet MS"/>
              </a:rPr>
              <a:t>of  </a:t>
            </a:r>
            <a:r>
              <a:rPr dirty="0" sz="2350" spc="-100">
                <a:latin typeface="Trebuchet MS"/>
                <a:cs typeface="Trebuchet MS"/>
              </a:rPr>
              <a:t>instructions from </a:t>
            </a:r>
            <a:r>
              <a:rPr dirty="0" sz="2350" spc="-114">
                <a:latin typeface="Trebuchet MS"/>
                <a:cs typeface="Trebuchet MS"/>
              </a:rPr>
              <a:t>location</a:t>
            </a:r>
            <a:r>
              <a:rPr dirty="0" sz="2350" spc="-340">
                <a:latin typeface="Trebuchet MS"/>
                <a:cs typeface="Trebuchet MS"/>
              </a:rPr>
              <a:t> </a:t>
            </a:r>
            <a:r>
              <a:rPr dirty="0" sz="2350" spc="-80">
                <a:latin typeface="Trebuchet MS"/>
                <a:cs typeface="Trebuchet MS"/>
              </a:rPr>
              <a:t>000000.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7416" y="1935479"/>
            <a:ext cx="3148583" cy="470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5405120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70">
                <a:latin typeface="Trebuchet MS"/>
                <a:cs typeface="Trebuchet MS"/>
              </a:rPr>
              <a:t>On </a:t>
            </a:r>
            <a:r>
              <a:rPr dirty="0" sz="3500" spc="-165">
                <a:latin typeface="Trebuchet MS"/>
                <a:cs typeface="Trebuchet MS"/>
              </a:rPr>
              <a:t>Chip </a:t>
            </a:r>
            <a:r>
              <a:rPr dirty="0" sz="3500" spc="-175">
                <a:latin typeface="Trebuchet MS"/>
                <a:cs typeface="Trebuchet MS"/>
              </a:rPr>
              <a:t>reset </a:t>
            </a:r>
            <a:r>
              <a:rPr dirty="0" sz="3500" spc="-210">
                <a:latin typeface="Trebuchet MS"/>
                <a:cs typeface="Trebuchet MS"/>
              </a:rPr>
              <a:t>circuit </a:t>
            </a:r>
            <a:r>
              <a:rPr dirty="0" sz="3500" spc="-175">
                <a:latin typeface="Trebuchet MS"/>
                <a:cs typeface="Trebuchet MS"/>
              </a:rPr>
              <a:t>for</a:t>
            </a:r>
            <a:r>
              <a:rPr dirty="0" sz="3500" spc="-725">
                <a:latin typeface="Trebuchet MS"/>
                <a:cs typeface="Trebuchet MS"/>
              </a:rPr>
              <a:t> </a:t>
            </a:r>
            <a:r>
              <a:rPr dirty="0" sz="3500" spc="-125">
                <a:latin typeface="Trebuchet MS"/>
                <a:cs typeface="Trebuchet MS"/>
              </a:rPr>
              <a:t>PIC18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14544" y="2340864"/>
            <a:ext cx="3959352" cy="3983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017000" y="4008120"/>
            <a:ext cx="325120" cy="81280"/>
          </a:xfrm>
          <a:custGeom>
            <a:avLst/>
            <a:gdLst/>
            <a:ahLst/>
            <a:cxnLst/>
            <a:rect l="l" t="t" r="r" b="b"/>
            <a:pathLst>
              <a:path w="325120" h="81279">
                <a:moveTo>
                  <a:pt x="243840" y="0"/>
                </a:moveTo>
                <a:lnTo>
                  <a:pt x="243840" y="81279"/>
                </a:lnTo>
                <a:lnTo>
                  <a:pt x="314960" y="45719"/>
                </a:lnTo>
                <a:lnTo>
                  <a:pt x="257390" y="45719"/>
                </a:lnTo>
                <a:lnTo>
                  <a:pt x="257390" y="35559"/>
                </a:lnTo>
                <a:lnTo>
                  <a:pt x="314959" y="35559"/>
                </a:lnTo>
                <a:lnTo>
                  <a:pt x="243840" y="0"/>
                </a:lnTo>
                <a:close/>
              </a:path>
              <a:path w="325120" h="81279">
                <a:moveTo>
                  <a:pt x="243840" y="35559"/>
                </a:moveTo>
                <a:lnTo>
                  <a:pt x="0" y="35559"/>
                </a:lnTo>
                <a:lnTo>
                  <a:pt x="0" y="45719"/>
                </a:lnTo>
                <a:lnTo>
                  <a:pt x="243840" y="45719"/>
                </a:lnTo>
                <a:lnTo>
                  <a:pt x="243840" y="35559"/>
                </a:lnTo>
                <a:close/>
              </a:path>
              <a:path w="325120" h="81279">
                <a:moveTo>
                  <a:pt x="314959" y="35559"/>
                </a:moveTo>
                <a:lnTo>
                  <a:pt x="257390" y="35559"/>
                </a:lnTo>
                <a:lnTo>
                  <a:pt x="257390" y="45719"/>
                </a:lnTo>
                <a:lnTo>
                  <a:pt x="314960" y="45719"/>
                </a:lnTo>
                <a:lnTo>
                  <a:pt x="325120" y="40639"/>
                </a:lnTo>
                <a:lnTo>
                  <a:pt x="314959" y="35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00299" y="3843020"/>
            <a:ext cx="72009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">
                <a:latin typeface="Verdana"/>
                <a:cs typeface="Verdana"/>
              </a:rPr>
              <a:t>Chip</a:t>
            </a:r>
            <a:r>
              <a:rPr dirty="0" sz="1050" spc="-50">
                <a:latin typeface="Verdana"/>
                <a:cs typeface="Verdana"/>
              </a:rPr>
              <a:t> </a:t>
            </a:r>
            <a:r>
              <a:rPr dirty="0" sz="1050" spc="5">
                <a:latin typeface="Verdana"/>
                <a:cs typeface="Verdana"/>
              </a:rPr>
              <a:t>reset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943" y="2179320"/>
            <a:ext cx="5285232" cy="2206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231584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25">
                <a:latin typeface="Trebuchet MS"/>
                <a:cs typeface="Trebuchet MS"/>
              </a:rPr>
              <a:t>PIC18</a:t>
            </a:r>
            <a:r>
              <a:rPr dirty="0" sz="3500" spc="-315">
                <a:latin typeface="Trebuchet MS"/>
                <a:cs typeface="Trebuchet MS"/>
              </a:rPr>
              <a:t> </a:t>
            </a:r>
            <a:r>
              <a:rPr dirty="0" sz="3500" spc="-160">
                <a:latin typeface="Trebuchet MS"/>
                <a:cs typeface="Trebuchet MS"/>
              </a:rPr>
              <a:t>Resets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636" y="2078227"/>
            <a:ext cx="6429375" cy="336867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94945" marR="5080" indent="-182880">
              <a:lnSpc>
                <a:spcPct val="89800"/>
              </a:lnSpc>
              <a:spcBef>
                <a:spcPts val="390"/>
              </a:spcBef>
            </a:pPr>
            <a:r>
              <a:rPr dirty="0" sz="2350" spc="-70">
                <a:latin typeface="Wingdings"/>
                <a:cs typeface="Wingdings"/>
              </a:rPr>
              <a:t></a:t>
            </a:r>
            <a:r>
              <a:rPr dirty="0" sz="2350" spc="-70">
                <a:latin typeface="Trebuchet MS"/>
                <a:cs typeface="Trebuchet MS"/>
              </a:rPr>
              <a:t>PIC18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50">
                <a:latin typeface="Trebuchet MS"/>
                <a:cs typeface="Trebuchet MS"/>
              </a:rPr>
              <a:t>MCU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can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100">
                <a:latin typeface="Trebuchet MS"/>
                <a:cs typeface="Trebuchet MS"/>
              </a:rPr>
              <a:t>be</a:t>
            </a:r>
            <a:r>
              <a:rPr dirty="0" sz="2350" spc="-180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reset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by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30">
                <a:latin typeface="Trebuchet MS"/>
                <a:cs typeface="Trebuchet MS"/>
              </a:rPr>
              <a:t>external</a:t>
            </a:r>
            <a:r>
              <a:rPr dirty="0" sz="2350" spc="-190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source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85">
                <a:latin typeface="Trebuchet MS"/>
                <a:cs typeface="Trebuchet MS"/>
              </a:rPr>
              <a:t>such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75">
                <a:latin typeface="Trebuchet MS"/>
                <a:cs typeface="Trebuchet MS"/>
              </a:rPr>
              <a:t>as  </a:t>
            </a:r>
            <a:r>
              <a:rPr dirty="0" sz="2350" spc="-110">
                <a:latin typeface="Trebuchet MS"/>
                <a:cs typeface="Trebuchet MS"/>
              </a:rPr>
              <a:t>the </a:t>
            </a:r>
            <a:r>
              <a:rPr dirty="0" sz="2350" spc="-90">
                <a:latin typeface="Trebuchet MS"/>
                <a:cs typeface="Trebuchet MS"/>
              </a:rPr>
              <a:t>push-button </a:t>
            </a:r>
            <a:r>
              <a:rPr dirty="0" sz="2350" spc="-215">
                <a:latin typeface="Trebuchet MS"/>
                <a:cs typeface="Trebuchet MS"/>
              </a:rPr>
              <a:t>key, </a:t>
            </a:r>
            <a:r>
              <a:rPr dirty="0" sz="2350" spc="-60">
                <a:latin typeface="Trebuchet MS"/>
                <a:cs typeface="Trebuchet MS"/>
              </a:rPr>
              <a:t>or </a:t>
            </a:r>
            <a:r>
              <a:rPr dirty="0" sz="2350" spc="-75">
                <a:latin typeface="Trebuchet MS"/>
                <a:cs typeface="Trebuchet MS"/>
              </a:rPr>
              <a:t>when </a:t>
            </a:r>
            <a:r>
              <a:rPr dirty="0" sz="2350" spc="-85">
                <a:latin typeface="Trebuchet MS"/>
                <a:cs typeface="Trebuchet MS"/>
              </a:rPr>
              <a:t>power </a:t>
            </a:r>
            <a:r>
              <a:rPr dirty="0" sz="2350" spc="-90">
                <a:latin typeface="Trebuchet MS"/>
                <a:cs typeface="Trebuchet MS"/>
              </a:rPr>
              <a:t>is </a:t>
            </a:r>
            <a:r>
              <a:rPr dirty="0" sz="2350" spc="-110">
                <a:latin typeface="Trebuchet MS"/>
                <a:cs typeface="Trebuchet MS"/>
              </a:rPr>
              <a:t>turned-on,  </a:t>
            </a:r>
            <a:r>
              <a:rPr dirty="0" sz="2350" spc="-60">
                <a:latin typeface="Trebuchet MS"/>
                <a:cs typeface="Trebuchet MS"/>
              </a:rPr>
              <a:t>or </a:t>
            </a:r>
            <a:r>
              <a:rPr dirty="0" sz="2350" spc="-95">
                <a:latin typeface="Trebuchet MS"/>
                <a:cs typeface="Trebuchet MS"/>
              </a:rPr>
              <a:t>by </a:t>
            </a:r>
            <a:r>
              <a:rPr dirty="0" sz="2350" spc="-90">
                <a:latin typeface="Trebuchet MS"/>
                <a:cs typeface="Trebuchet MS"/>
              </a:rPr>
              <a:t>various </a:t>
            </a:r>
            <a:r>
              <a:rPr dirty="0" sz="2350" spc="-120">
                <a:latin typeface="Trebuchet MS"/>
                <a:cs typeface="Trebuchet MS"/>
              </a:rPr>
              <a:t>internal</a:t>
            </a:r>
            <a:r>
              <a:rPr dirty="0" sz="2350" spc="-480">
                <a:latin typeface="Trebuchet MS"/>
                <a:cs typeface="Trebuchet MS"/>
              </a:rPr>
              <a:t> </a:t>
            </a:r>
            <a:r>
              <a:rPr dirty="0" sz="2350" spc="-105">
                <a:latin typeface="Trebuchet MS"/>
                <a:cs typeface="Trebuchet MS"/>
              </a:rPr>
              <a:t>sources.</a:t>
            </a:r>
            <a:endParaRPr sz="2350">
              <a:latin typeface="Trebuchet MS"/>
              <a:cs typeface="Trebuchet MS"/>
            </a:endParaRPr>
          </a:p>
          <a:p>
            <a:pPr marL="581025" indent="-202565">
              <a:lnSpc>
                <a:spcPct val="100000"/>
              </a:lnSpc>
              <a:spcBef>
                <a:spcPts val="210"/>
              </a:spcBef>
              <a:buSzPct val="95238"/>
              <a:buFont typeface="Wingdings"/>
              <a:buChar char=""/>
              <a:tabLst>
                <a:tab pos="581660" algn="l"/>
              </a:tabLst>
            </a:pPr>
            <a:r>
              <a:rPr dirty="0" sz="2100" spc="-70">
                <a:latin typeface="Trebuchet MS"/>
                <a:cs typeface="Trebuchet MS"/>
              </a:rPr>
              <a:t>Resets </a:t>
            </a:r>
            <a:r>
              <a:rPr dirty="0" sz="2100" spc="-100">
                <a:latin typeface="Trebuchet MS"/>
                <a:cs typeface="Trebuchet MS"/>
              </a:rPr>
              <a:t>categorized </a:t>
            </a:r>
            <a:r>
              <a:rPr dirty="0" sz="2100" spc="-50">
                <a:latin typeface="Trebuchet MS"/>
                <a:cs typeface="Trebuchet MS"/>
              </a:rPr>
              <a:t>as</a:t>
            </a:r>
            <a:r>
              <a:rPr dirty="0" sz="2100" spc="-290">
                <a:latin typeface="Trebuchet MS"/>
                <a:cs typeface="Trebuchet MS"/>
              </a:rPr>
              <a:t> </a:t>
            </a:r>
            <a:r>
              <a:rPr dirty="0" sz="2100" spc="-95">
                <a:latin typeface="Trebuchet MS"/>
                <a:cs typeface="Trebuchet MS"/>
              </a:rPr>
              <a:t>follows:</a:t>
            </a:r>
            <a:endParaRPr sz="2100">
              <a:latin typeface="Trebuchet MS"/>
              <a:cs typeface="Trebuchet MS"/>
            </a:endParaRPr>
          </a:p>
          <a:p>
            <a:pPr marL="744220">
              <a:lnSpc>
                <a:spcPct val="100000"/>
              </a:lnSpc>
              <a:spcBef>
                <a:spcPts val="220"/>
              </a:spcBef>
            </a:pPr>
            <a:r>
              <a:rPr dirty="0" sz="2000" spc="-85">
                <a:latin typeface="Wingdings"/>
                <a:cs typeface="Wingdings"/>
              </a:rPr>
              <a:t></a:t>
            </a:r>
            <a:r>
              <a:rPr dirty="0" sz="2000" spc="-85">
                <a:latin typeface="Trebuchet MS"/>
                <a:cs typeface="Trebuchet MS"/>
              </a:rPr>
              <a:t>External </a:t>
            </a:r>
            <a:r>
              <a:rPr dirty="0" sz="2000" spc="-10">
                <a:latin typeface="Trebuchet MS"/>
                <a:cs typeface="Trebuchet MS"/>
              </a:rPr>
              <a:t>Manual </a:t>
            </a:r>
            <a:r>
              <a:rPr dirty="0" sz="2000" spc="-85">
                <a:latin typeface="Trebuchet MS"/>
                <a:cs typeface="Trebuchet MS"/>
              </a:rPr>
              <a:t>Reset</a:t>
            </a:r>
            <a:r>
              <a:rPr dirty="0" sz="2000" spc="-360">
                <a:latin typeface="Trebuchet MS"/>
                <a:cs typeface="Trebuchet MS"/>
              </a:rPr>
              <a:t> </a:t>
            </a:r>
            <a:r>
              <a:rPr dirty="0" sz="2000" spc="-105">
                <a:latin typeface="Trebuchet MS"/>
                <a:cs typeface="Trebuchet MS"/>
              </a:rPr>
              <a:t>Key</a:t>
            </a:r>
            <a:endParaRPr sz="2000">
              <a:latin typeface="Trebuchet MS"/>
              <a:cs typeface="Trebuchet MS"/>
            </a:endParaRPr>
          </a:p>
          <a:p>
            <a:pPr marL="744220">
              <a:lnSpc>
                <a:spcPct val="100000"/>
              </a:lnSpc>
              <a:spcBef>
                <a:spcPts val="219"/>
              </a:spcBef>
            </a:pPr>
            <a:r>
              <a:rPr dirty="0" sz="2000" spc="-60">
                <a:latin typeface="Wingdings"/>
                <a:cs typeface="Wingdings"/>
              </a:rPr>
              <a:t></a:t>
            </a:r>
            <a:r>
              <a:rPr dirty="0" sz="2000" spc="-60">
                <a:latin typeface="Trebuchet MS"/>
                <a:cs typeface="Trebuchet MS"/>
              </a:rPr>
              <a:t>Power-on </a:t>
            </a:r>
            <a:r>
              <a:rPr dirty="0" sz="2000" spc="-85">
                <a:latin typeface="Trebuchet MS"/>
                <a:cs typeface="Trebuchet MS"/>
              </a:rPr>
              <a:t>Reset</a:t>
            </a:r>
            <a:r>
              <a:rPr dirty="0" sz="2000" spc="-235">
                <a:latin typeface="Trebuchet MS"/>
                <a:cs typeface="Trebuchet MS"/>
              </a:rPr>
              <a:t> </a:t>
            </a:r>
            <a:r>
              <a:rPr dirty="0" sz="2000" spc="-75">
                <a:latin typeface="Trebuchet MS"/>
                <a:cs typeface="Trebuchet MS"/>
              </a:rPr>
              <a:t>(POR)</a:t>
            </a:r>
            <a:endParaRPr sz="2000">
              <a:latin typeface="Trebuchet MS"/>
              <a:cs typeface="Trebuchet MS"/>
            </a:endParaRPr>
          </a:p>
          <a:p>
            <a:pPr marL="744220">
              <a:lnSpc>
                <a:spcPct val="100000"/>
              </a:lnSpc>
              <a:spcBef>
                <a:spcPts val="215"/>
              </a:spcBef>
            </a:pPr>
            <a:r>
              <a:rPr dirty="0" sz="2000" spc="-55">
                <a:latin typeface="Wingdings"/>
                <a:cs typeface="Wingdings"/>
              </a:rPr>
              <a:t></a:t>
            </a:r>
            <a:r>
              <a:rPr dirty="0" sz="2000" spc="-55">
                <a:latin typeface="Trebuchet MS"/>
                <a:cs typeface="Trebuchet MS"/>
              </a:rPr>
              <a:t>Watchdog </a:t>
            </a:r>
            <a:r>
              <a:rPr dirty="0" sz="2000" spc="-100">
                <a:latin typeface="Trebuchet MS"/>
                <a:cs typeface="Trebuchet MS"/>
              </a:rPr>
              <a:t>Timer </a:t>
            </a:r>
            <a:r>
              <a:rPr dirty="0" sz="2000" spc="-85">
                <a:latin typeface="Trebuchet MS"/>
                <a:cs typeface="Trebuchet MS"/>
              </a:rPr>
              <a:t>Reset</a:t>
            </a:r>
            <a:r>
              <a:rPr dirty="0" sz="2000" spc="-285">
                <a:latin typeface="Trebuchet MS"/>
                <a:cs typeface="Trebuchet MS"/>
              </a:rPr>
              <a:t> </a:t>
            </a:r>
            <a:r>
              <a:rPr dirty="0" sz="2000" spc="-70">
                <a:latin typeface="Trebuchet MS"/>
                <a:cs typeface="Trebuchet MS"/>
              </a:rPr>
              <a:t>(WDT)</a:t>
            </a:r>
            <a:endParaRPr sz="2000">
              <a:latin typeface="Trebuchet MS"/>
              <a:cs typeface="Trebuchet MS"/>
            </a:endParaRPr>
          </a:p>
          <a:p>
            <a:pPr marL="744220">
              <a:lnSpc>
                <a:spcPct val="100000"/>
              </a:lnSpc>
              <a:spcBef>
                <a:spcPts val="215"/>
              </a:spcBef>
            </a:pPr>
            <a:r>
              <a:rPr dirty="0" sz="2000" spc="-70">
                <a:latin typeface="Wingdings"/>
                <a:cs typeface="Wingdings"/>
              </a:rPr>
              <a:t></a:t>
            </a:r>
            <a:r>
              <a:rPr dirty="0" sz="2000" spc="-70">
                <a:latin typeface="Trebuchet MS"/>
                <a:cs typeface="Trebuchet MS"/>
              </a:rPr>
              <a:t>Programmable </a:t>
            </a:r>
            <a:r>
              <a:rPr dirty="0" sz="2000" spc="-55">
                <a:latin typeface="Trebuchet MS"/>
                <a:cs typeface="Trebuchet MS"/>
              </a:rPr>
              <a:t>Brown-Out </a:t>
            </a:r>
            <a:r>
              <a:rPr dirty="0" sz="2000" spc="-85">
                <a:latin typeface="Trebuchet MS"/>
                <a:cs typeface="Trebuchet MS"/>
              </a:rPr>
              <a:t>Reset</a:t>
            </a:r>
            <a:r>
              <a:rPr dirty="0" sz="2000" spc="-310">
                <a:latin typeface="Trebuchet MS"/>
                <a:cs typeface="Trebuchet MS"/>
              </a:rPr>
              <a:t> </a:t>
            </a:r>
            <a:r>
              <a:rPr dirty="0" sz="2000" spc="-65">
                <a:latin typeface="Trebuchet MS"/>
                <a:cs typeface="Trebuchet MS"/>
              </a:rPr>
              <a:t>(BOR)</a:t>
            </a:r>
            <a:endParaRPr sz="2000">
              <a:latin typeface="Trebuchet MS"/>
              <a:cs typeface="Trebuchet MS"/>
            </a:endParaRPr>
          </a:p>
          <a:p>
            <a:pPr marL="744220">
              <a:lnSpc>
                <a:spcPct val="100000"/>
              </a:lnSpc>
              <a:spcBef>
                <a:spcPts val="215"/>
              </a:spcBef>
            </a:pPr>
            <a:r>
              <a:rPr dirty="0" sz="2000" spc="-75">
                <a:latin typeface="Wingdings"/>
                <a:cs typeface="Wingdings"/>
              </a:rPr>
              <a:t></a:t>
            </a:r>
            <a:r>
              <a:rPr dirty="0" sz="2000" spc="-75">
                <a:latin typeface="Trebuchet MS"/>
                <a:cs typeface="Trebuchet MS"/>
              </a:rPr>
              <a:t>RESET </a:t>
            </a:r>
            <a:r>
              <a:rPr dirty="0" sz="2000" spc="-55">
                <a:latin typeface="Trebuchet MS"/>
                <a:cs typeface="Trebuchet MS"/>
              </a:rPr>
              <a:t>and </a:t>
            </a:r>
            <a:r>
              <a:rPr dirty="0" sz="2000" spc="-90">
                <a:latin typeface="Trebuchet MS"/>
                <a:cs typeface="Trebuchet MS"/>
              </a:rPr>
              <a:t>SLEEP</a:t>
            </a:r>
            <a:r>
              <a:rPr dirty="0" sz="2000" spc="-315">
                <a:latin typeface="Trebuchet MS"/>
                <a:cs typeface="Trebuchet MS"/>
              </a:rPr>
              <a:t> </a:t>
            </a:r>
            <a:r>
              <a:rPr dirty="0" sz="2000" spc="-65">
                <a:latin typeface="Trebuchet MS"/>
                <a:cs typeface="Trebuchet MS"/>
              </a:rPr>
              <a:t>Instructions</a:t>
            </a:r>
            <a:endParaRPr sz="2000">
              <a:latin typeface="Trebuchet MS"/>
              <a:cs typeface="Trebuchet MS"/>
            </a:endParaRPr>
          </a:p>
          <a:p>
            <a:pPr marL="744220">
              <a:lnSpc>
                <a:spcPct val="100000"/>
              </a:lnSpc>
              <a:spcBef>
                <a:spcPts val="215"/>
              </a:spcBef>
            </a:pPr>
            <a:r>
              <a:rPr dirty="0" sz="2000" spc="-80">
                <a:latin typeface="Wingdings"/>
                <a:cs typeface="Wingdings"/>
              </a:rPr>
              <a:t></a:t>
            </a:r>
            <a:r>
              <a:rPr dirty="0" sz="2000" spc="-80">
                <a:latin typeface="Trebuchet MS"/>
                <a:cs typeface="Trebuchet MS"/>
              </a:rPr>
              <a:t>Stack </a:t>
            </a:r>
            <a:r>
              <a:rPr dirty="0" sz="2000" spc="-105">
                <a:latin typeface="Trebuchet MS"/>
                <a:cs typeface="Trebuchet MS"/>
              </a:rPr>
              <a:t>Full </a:t>
            </a:r>
            <a:r>
              <a:rPr dirty="0" sz="2000" spc="-55">
                <a:latin typeface="Trebuchet MS"/>
                <a:cs typeface="Trebuchet MS"/>
              </a:rPr>
              <a:t>and </a:t>
            </a:r>
            <a:r>
              <a:rPr dirty="0" sz="2000" spc="-65">
                <a:latin typeface="Trebuchet MS"/>
                <a:cs typeface="Trebuchet MS"/>
              </a:rPr>
              <a:t>Underflow</a:t>
            </a:r>
            <a:r>
              <a:rPr dirty="0" sz="2000" spc="-350">
                <a:latin typeface="Trebuchet MS"/>
                <a:cs typeface="Trebuchet MS"/>
              </a:rPr>
              <a:t> </a:t>
            </a:r>
            <a:r>
              <a:rPr dirty="0" sz="2000" spc="-85">
                <a:latin typeface="Trebuchet MS"/>
                <a:cs typeface="Trebuchet MS"/>
              </a:rPr>
              <a:t>Reset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23759" y="2014727"/>
            <a:ext cx="2389631" cy="3011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20767" y="472440"/>
            <a:ext cx="5041392" cy="1304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713459" y="5220715"/>
            <a:ext cx="186436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Find MCLR</a:t>
            </a:r>
            <a:r>
              <a:rPr dirty="0" sz="1900" spc="-5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pin!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561022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200">
                <a:latin typeface="Trebuchet MS"/>
                <a:cs typeface="Trebuchet MS"/>
              </a:rPr>
              <a:t>Example </a:t>
            </a:r>
            <a:r>
              <a:rPr dirty="0" sz="3500" spc="-140">
                <a:latin typeface="Trebuchet MS"/>
                <a:cs typeface="Trebuchet MS"/>
              </a:rPr>
              <a:t>of </a:t>
            </a:r>
            <a:r>
              <a:rPr dirty="0" sz="3500" spc="-180">
                <a:latin typeface="Trebuchet MS"/>
                <a:cs typeface="Trebuchet MS"/>
              </a:rPr>
              <a:t>Reset</a:t>
            </a:r>
            <a:r>
              <a:rPr dirty="0" sz="3500" spc="-495">
                <a:latin typeface="Trebuchet MS"/>
                <a:cs typeface="Trebuchet MS"/>
              </a:rPr>
              <a:t> </a:t>
            </a:r>
            <a:r>
              <a:rPr dirty="0" sz="3500" spc="-150">
                <a:latin typeface="Trebuchet MS"/>
                <a:cs typeface="Trebuchet MS"/>
              </a:rPr>
              <a:t>Programming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667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195580" algn="l"/>
              </a:tabLst>
            </a:pPr>
            <a:r>
              <a:rPr dirty="0" spc="-75"/>
              <a:t>Identifying a </a:t>
            </a:r>
            <a:r>
              <a:rPr dirty="0" spc="-65"/>
              <a:t>power-on</a:t>
            </a:r>
            <a:r>
              <a:rPr dirty="0" spc="-275"/>
              <a:t> </a:t>
            </a:r>
            <a:r>
              <a:rPr dirty="0" spc="-80"/>
              <a:t>reset</a:t>
            </a:r>
          </a:p>
          <a:p>
            <a:pPr marL="195580" indent="-18288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95580" algn="l"/>
              </a:tabLst>
            </a:pPr>
            <a:r>
              <a:rPr dirty="0" spc="-70">
                <a:solidFill>
                  <a:srgbClr val="000000"/>
                </a:solidFill>
              </a:rPr>
              <a:t>IF_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70">
                <a:solidFill>
                  <a:srgbClr val="000000"/>
                </a:solidFill>
              </a:rPr>
              <a:t>RCON,NOT_POR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40">
                <a:solidFill>
                  <a:srgbClr val="000000"/>
                </a:solidFill>
              </a:rPr>
              <a:t>==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0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85">
                <a:solidFill>
                  <a:srgbClr val="000000"/>
                </a:solidFill>
              </a:rPr>
              <a:t>;POR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has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-75">
                <a:solidFill>
                  <a:srgbClr val="000000"/>
                </a:solidFill>
              </a:rPr>
              <a:t>occurred</a:t>
            </a:r>
          </a:p>
          <a:p>
            <a:pPr marL="195580" indent="-18288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195580" algn="l"/>
                <a:tab pos="2206625" algn="l"/>
              </a:tabLst>
            </a:pPr>
            <a:r>
              <a:rPr dirty="0" spc="-85">
                <a:solidFill>
                  <a:srgbClr val="990099"/>
                </a:solidFill>
              </a:rPr>
              <a:t>setf</a:t>
            </a:r>
            <a:r>
              <a:rPr dirty="0" spc="-120">
                <a:solidFill>
                  <a:srgbClr val="990099"/>
                </a:solidFill>
              </a:rPr>
              <a:t> </a:t>
            </a:r>
            <a:r>
              <a:rPr dirty="0" spc="-50">
                <a:solidFill>
                  <a:srgbClr val="000000"/>
                </a:solidFill>
              </a:rPr>
              <a:t>RCON	</a:t>
            </a:r>
            <a:r>
              <a:rPr dirty="0" spc="-110">
                <a:solidFill>
                  <a:srgbClr val="000000"/>
                </a:solidFill>
              </a:rPr>
              <a:t>;Reinitialize </a:t>
            </a:r>
            <a:r>
              <a:rPr dirty="0" spc="-105">
                <a:solidFill>
                  <a:srgbClr val="990099"/>
                </a:solidFill>
              </a:rPr>
              <a:t>all </a:t>
            </a:r>
            <a:r>
              <a:rPr dirty="0" spc="-80">
                <a:solidFill>
                  <a:srgbClr val="990099"/>
                </a:solidFill>
              </a:rPr>
              <a:t>reset flags </a:t>
            </a:r>
            <a:r>
              <a:rPr dirty="0" spc="-95">
                <a:solidFill>
                  <a:srgbClr val="000000"/>
                </a:solidFill>
              </a:rPr>
              <a:t>after </a:t>
            </a:r>
            <a:r>
              <a:rPr dirty="0" spc="-60">
                <a:solidFill>
                  <a:srgbClr val="000000"/>
                </a:solidFill>
              </a:rPr>
              <a:t>power</a:t>
            </a:r>
            <a:r>
              <a:rPr dirty="0" spc="-330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on</a:t>
            </a:r>
          </a:p>
          <a:p>
            <a:pPr marL="195580" indent="-18288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95580" algn="l"/>
              </a:tabLst>
            </a:pPr>
            <a:r>
              <a:rPr dirty="0" spc="-95">
                <a:solidFill>
                  <a:srgbClr val="000000"/>
                </a:solidFill>
              </a:rPr>
              <a:t>&lt;take </a:t>
            </a:r>
            <a:r>
              <a:rPr dirty="0" spc="-75">
                <a:solidFill>
                  <a:srgbClr val="000000"/>
                </a:solidFill>
              </a:rPr>
              <a:t>action </a:t>
            </a:r>
            <a:r>
              <a:rPr dirty="0" spc="-90">
                <a:solidFill>
                  <a:srgbClr val="000000"/>
                </a:solidFill>
              </a:rPr>
              <a:t>particular </a:t>
            </a:r>
            <a:r>
              <a:rPr dirty="0" spc="-65">
                <a:solidFill>
                  <a:srgbClr val="000000"/>
                </a:solidFill>
              </a:rPr>
              <a:t>to </a:t>
            </a:r>
            <a:r>
              <a:rPr dirty="0" spc="-5">
                <a:solidFill>
                  <a:srgbClr val="000000"/>
                </a:solidFill>
              </a:rPr>
              <a:t>power—on</a:t>
            </a:r>
            <a:r>
              <a:rPr dirty="0" spc="-365">
                <a:solidFill>
                  <a:srgbClr val="000000"/>
                </a:solidFill>
              </a:rPr>
              <a:t> </a:t>
            </a:r>
            <a:r>
              <a:rPr dirty="0" spc="-75">
                <a:solidFill>
                  <a:srgbClr val="000000"/>
                </a:solidFill>
              </a:rPr>
              <a:t>reset&gt;</a:t>
            </a:r>
          </a:p>
          <a:p>
            <a:pPr marL="195580" indent="-18288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95580" algn="l"/>
              </a:tabLst>
            </a:pPr>
            <a:r>
              <a:rPr dirty="0" spc="-45">
                <a:solidFill>
                  <a:srgbClr val="000000"/>
                </a:solidFill>
              </a:rPr>
              <a:t>ENDIF_</a:t>
            </a:r>
          </a:p>
          <a:p>
            <a:pPr marL="195580" indent="-18288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95580" algn="l"/>
              </a:tabLst>
            </a:pPr>
            <a:r>
              <a:rPr dirty="0" spc="-75">
                <a:solidFill>
                  <a:srgbClr val="3333FF"/>
                </a:solidFill>
              </a:rPr>
              <a:t>Identifying</a:t>
            </a:r>
            <a:r>
              <a:rPr dirty="0" spc="-140">
                <a:solidFill>
                  <a:srgbClr val="3333FF"/>
                </a:solidFill>
              </a:rPr>
              <a:t> </a:t>
            </a:r>
            <a:r>
              <a:rPr dirty="0" spc="-75">
                <a:solidFill>
                  <a:srgbClr val="3333FF"/>
                </a:solidFill>
              </a:rPr>
              <a:t>a</a:t>
            </a:r>
            <a:r>
              <a:rPr dirty="0" spc="-140">
                <a:solidFill>
                  <a:srgbClr val="3333FF"/>
                </a:solidFill>
              </a:rPr>
              <a:t> </a:t>
            </a:r>
            <a:r>
              <a:rPr dirty="0" spc="-80">
                <a:solidFill>
                  <a:srgbClr val="3333FF"/>
                </a:solidFill>
              </a:rPr>
              <a:t>reset</a:t>
            </a:r>
            <a:r>
              <a:rPr dirty="0" spc="-135">
                <a:solidFill>
                  <a:srgbClr val="3333FF"/>
                </a:solidFill>
              </a:rPr>
              <a:t> </a:t>
            </a:r>
            <a:r>
              <a:rPr dirty="0" spc="-60">
                <a:solidFill>
                  <a:srgbClr val="3333FF"/>
                </a:solidFill>
              </a:rPr>
              <a:t>due</a:t>
            </a:r>
            <a:r>
              <a:rPr dirty="0" spc="-130">
                <a:solidFill>
                  <a:srgbClr val="3333FF"/>
                </a:solidFill>
              </a:rPr>
              <a:t> </a:t>
            </a:r>
            <a:r>
              <a:rPr dirty="0" spc="-65">
                <a:solidFill>
                  <a:srgbClr val="3333FF"/>
                </a:solidFill>
              </a:rPr>
              <a:t>to</a:t>
            </a:r>
            <a:r>
              <a:rPr dirty="0" spc="-140">
                <a:solidFill>
                  <a:srgbClr val="3333FF"/>
                </a:solidFill>
              </a:rPr>
              <a:t> </a:t>
            </a:r>
            <a:r>
              <a:rPr dirty="0" spc="-85">
                <a:solidFill>
                  <a:srgbClr val="3333FF"/>
                </a:solidFill>
              </a:rPr>
              <a:t>execution</a:t>
            </a:r>
            <a:r>
              <a:rPr dirty="0" spc="-145">
                <a:solidFill>
                  <a:srgbClr val="3333FF"/>
                </a:solidFill>
              </a:rPr>
              <a:t> </a:t>
            </a:r>
            <a:r>
              <a:rPr dirty="0" spc="-60">
                <a:solidFill>
                  <a:srgbClr val="3333FF"/>
                </a:solidFill>
              </a:rPr>
              <a:t>of</a:t>
            </a:r>
            <a:r>
              <a:rPr dirty="0" spc="-130">
                <a:solidFill>
                  <a:srgbClr val="3333FF"/>
                </a:solidFill>
              </a:rPr>
              <a:t> </a:t>
            </a:r>
            <a:r>
              <a:rPr dirty="0" spc="-75">
                <a:solidFill>
                  <a:srgbClr val="3333FF"/>
                </a:solidFill>
              </a:rPr>
              <a:t>a</a:t>
            </a:r>
            <a:r>
              <a:rPr dirty="0" spc="-140">
                <a:solidFill>
                  <a:srgbClr val="3333FF"/>
                </a:solidFill>
              </a:rPr>
              <a:t> </a:t>
            </a:r>
            <a:r>
              <a:rPr dirty="0" spc="-75">
                <a:solidFill>
                  <a:srgbClr val="3333FF"/>
                </a:solidFill>
                <a:latin typeface="Verdana"/>
                <a:cs typeface="Verdana"/>
              </a:rPr>
              <a:t>“</a:t>
            </a:r>
            <a:r>
              <a:rPr dirty="0" spc="-75">
                <a:solidFill>
                  <a:srgbClr val="3333FF"/>
                </a:solidFill>
              </a:rPr>
              <a:t>reset</a:t>
            </a:r>
            <a:r>
              <a:rPr dirty="0" spc="-75">
                <a:solidFill>
                  <a:srgbClr val="3333FF"/>
                </a:solidFill>
                <a:latin typeface="Verdana"/>
                <a:cs typeface="Verdana"/>
              </a:rPr>
              <a:t>”</a:t>
            </a:r>
            <a:r>
              <a:rPr dirty="0" spc="-235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dirty="0" spc="-70">
                <a:solidFill>
                  <a:srgbClr val="3333FF"/>
                </a:solidFill>
              </a:rPr>
              <a:t>instruction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4916" y="3964940"/>
            <a:ext cx="2300605" cy="3035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95580" algn="l"/>
              </a:tabLst>
            </a:pPr>
            <a:r>
              <a:rPr dirty="0" sz="1800" spc="-70">
                <a:latin typeface="Trebuchet MS"/>
                <a:cs typeface="Trebuchet MS"/>
              </a:rPr>
              <a:t>IF_ RCON,NOT_RI </a:t>
            </a:r>
            <a:r>
              <a:rPr dirty="0" sz="1800" spc="-40">
                <a:latin typeface="Trebuchet MS"/>
                <a:cs typeface="Trebuchet MS"/>
              </a:rPr>
              <a:t>==</a:t>
            </a:r>
            <a:r>
              <a:rPr dirty="0" sz="1800" spc="-34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916" y="4294123"/>
            <a:ext cx="2058670" cy="3035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95580" algn="l"/>
                <a:tab pos="735330" algn="l"/>
              </a:tabLst>
            </a:pPr>
            <a:r>
              <a:rPr dirty="0" sz="1800" spc="-75">
                <a:latin typeface="Trebuchet MS"/>
                <a:cs typeface="Trebuchet MS"/>
              </a:rPr>
              <a:t>bsf	</a:t>
            </a:r>
            <a:r>
              <a:rPr dirty="0" sz="1800" spc="-70">
                <a:latin typeface="Trebuchet MS"/>
                <a:cs typeface="Trebuchet MS"/>
              </a:rPr>
              <a:t>RCON.NOT_RI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8542" y="3913733"/>
            <a:ext cx="3609975" cy="68389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525"/>
              </a:spcBef>
            </a:pPr>
            <a:r>
              <a:rPr dirty="0" sz="1800" spc="-90">
                <a:latin typeface="Trebuchet MS"/>
                <a:cs typeface="Trebuchet MS"/>
              </a:rPr>
              <a:t>;reset</a:t>
            </a:r>
            <a:r>
              <a:rPr dirty="0" sz="1800" spc="-90">
                <a:latin typeface="Verdana"/>
                <a:cs typeface="Verdana"/>
              </a:rPr>
              <a:t>'</a:t>
            </a:r>
            <a:r>
              <a:rPr dirty="0" sz="1800" spc="-495">
                <a:latin typeface="Verdana"/>
                <a:cs typeface="Verdana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instruction </a:t>
            </a:r>
            <a:r>
              <a:rPr dirty="0" sz="1800" spc="-50">
                <a:latin typeface="Trebuchet MS"/>
                <a:cs typeface="Trebuchet MS"/>
              </a:rPr>
              <a:t>has </a:t>
            </a:r>
            <a:r>
              <a:rPr dirty="0" sz="1800" spc="-60">
                <a:latin typeface="Trebuchet MS"/>
                <a:cs typeface="Trebuchet MS"/>
              </a:rPr>
              <a:t>been </a:t>
            </a:r>
            <a:r>
              <a:rPr dirty="0" sz="1800" spc="-95">
                <a:latin typeface="Trebuchet MS"/>
                <a:cs typeface="Trebuchet MS"/>
              </a:rPr>
              <a:t>executed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spc="-105">
                <a:latin typeface="Trebuchet MS"/>
                <a:cs typeface="Trebuchet MS"/>
              </a:rPr>
              <a:t>;Set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90">
                <a:latin typeface="Trebuchet MS"/>
                <a:cs typeface="Trebuchet MS"/>
              </a:rPr>
              <a:t>bit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65">
                <a:latin typeface="Trebuchet MS"/>
                <a:cs typeface="Trebuchet MS"/>
              </a:rPr>
              <a:t>to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65">
                <a:latin typeface="Trebuchet MS"/>
                <a:cs typeface="Trebuchet MS"/>
              </a:rPr>
              <a:t>distinguish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75">
                <a:latin typeface="Trebuchet MS"/>
                <a:cs typeface="Trebuchet MS"/>
              </a:rPr>
              <a:t>froe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other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resets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916" y="4572101"/>
            <a:ext cx="5777865" cy="68389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195580" algn="l"/>
              </a:tabLst>
            </a:pPr>
            <a:r>
              <a:rPr dirty="0" sz="1800" spc="-95">
                <a:latin typeface="Trebuchet MS"/>
                <a:cs typeface="Trebuchet MS"/>
              </a:rPr>
              <a:t>&lt;take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80">
                <a:latin typeface="Trebuchet MS"/>
                <a:cs typeface="Trebuchet MS"/>
              </a:rPr>
              <a:t>appropriate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75">
                <a:latin typeface="Trebuchet MS"/>
                <a:cs typeface="Trebuchet MS"/>
              </a:rPr>
              <a:t>action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65">
                <a:latin typeface="Trebuchet MS"/>
                <a:cs typeface="Trebuchet MS"/>
              </a:rPr>
              <a:t>in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response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65">
                <a:latin typeface="Trebuchet MS"/>
                <a:cs typeface="Trebuchet MS"/>
              </a:rPr>
              <a:t>to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75">
                <a:latin typeface="Verdana"/>
                <a:cs typeface="Verdana"/>
              </a:rPr>
              <a:t>“</a:t>
            </a:r>
            <a:r>
              <a:rPr dirty="0" sz="1800" spc="-75">
                <a:latin typeface="Trebuchet MS"/>
                <a:cs typeface="Trebuchet MS"/>
              </a:rPr>
              <a:t>reset</a:t>
            </a:r>
            <a:r>
              <a:rPr dirty="0" sz="1800" spc="-75">
                <a:latin typeface="Verdana"/>
                <a:cs typeface="Verdana"/>
              </a:rPr>
              <a:t>”</a:t>
            </a:r>
            <a:r>
              <a:rPr dirty="0" sz="1800" spc="-229">
                <a:latin typeface="Verdana"/>
                <a:cs typeface="Verdana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instruction&gt;</a:t>
            </a:r>
            <a:endParaRPr sz="1800">
              <a:latin typeface="Trebuchet MS"/>
              <a:cs typeface="Trebuchet MS"/>
            </a:endParaRPr>
          </a:p>
          <a:p>
            <a:pPr marL="195580" indent="-18288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95580" algn="l"/>
              </a:tabLst>
            </a:pPr>
            <a:r>
              <a:rPr dirty="0" sz="1800" spc="-45">
                <a:latin typeface="Trebuchet MS"/>
                <a:cs typeface="Trebuchet MS"/>
              </a:rPr>
              <a:t>ENDIF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65679" y="5430520"/>
            <a:ext cx="6096000" cy="154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48400" y="5339410"/>
            <a:ext cx="568960" cy="975360"/>
          </a:xfrm>
          <a:custGeom>
            <a:avLst/>
            <a:gdLst/>
            <a:ahLst/>
            <a:cxnLst/>
            <a:rect l="l" t="t" r="r" b="b"/>
            <a:pathLst>
              <a:path w="568959" h="975360">
                <a:moveTo>
                  <a:pt x="0" y="487679"/>
                </a:moveTo>
                <a:lnTo>
                  <a:pt x="2216" y="426506"/>
                </a:lnTo>
                <a:lnTo>
                  <a:pt x="8688" y="367600"/>
                </a:lnTo>
                <a:lnTo>
                  <a:pt x="19148" y="311418"/>
                </a:lnTo>
                <a:lnTo>
                  <a:pt x="33331" y="258418"/>
                </a:lnTo>
                <a:lnTo>
                  <a:pt x="50969" y="209057"/>
                </a:lnTo>
                <a:lnTo>
                  <a:pt x="71796" y="163792"/>
                </a:lnTo>
                <a:lnTo>
                  <a:pt x="95545" y="123079"/>
                </a:lnTo>
                <a:lnTo>
                  <a:pt x="121950" y="87375"/>
                </a:lnTo>
                <a:lnTo>
                  <a:pt x="150744" y="57139"/>
                </a:lnTo>
                <a:lnTo>
                  <a:pt x="181661" y="32826"/>
                </a:lnTo>
                <a:lnTo>
                  <a:pt x="248795" y="3799"/>
                </a:lnTo>
                <a:lnTo>
                  <a:pt x="284479" y="0"/>
                </a:lnTo>
                <a:lnTo>
                  <a:pt x="320164" y="3799"/>
                </a:lnTo>
                <a:lnTo>
                  <a:pt x="387298" y="32826"/>
                </a:lnTo>
                <a:lnTo>
                  <a:pt x="418215" y="57139"/>
                </a:lnTo>
                <a:lnTo>
                  <a:pt x="447009" y="87375"/>
                </a:lnTo>
                <a:lnTo>
                  <a:pt x="473414" y="123079"/>
                </a:lnTo>
                <a:lnTo>
                  <a:pt x="497163" y="163792"/>
                </a:lnTo>
                <a:lnTo>
                  <a:pt x="517990" y="209057"/>
                </a:lnTo>
                <a:lnTo>
                  <a:pt x="535628" y="258418"/>
                </a:lnTo>
                <a:lnTo>
                  <a:pt x="549811" y="311418"/>
                </a:lnTo>
                <a:lnTo>
                  <a:pt x="560271" y="367600"/>
                </a:lnTo>
                <a:lnTo>
                  <a:pt x="566743" y="426506"/>
                </a:lnTo>
                <a:lnTo>
                  <a:pt x="568959" y="487679"/>
                </a:lnTo>
                <a:lnTo>
                  <a:pt x="566743" y="548853"/>
                </a:lnTo>
                <a:lnTo>
                  <a:pt x="560271" y="607759"/>
                </a:lnTo>
                <a:lnTo>
                  <a:pt x="549811" y="663941"/>
                </a:lnTo>
                <a:lnTo>
                  <a:pt x="535628" y="716941"/>
                </a:lnTo>
                <a:lnTo>
                  <a:pt x="517990" y="766302"/>
                </a:lnTo>
                <a:lnTo>
                  <a:pt x="497163" y="811567"/>
                </a:lnTo>
                <a:lnTo>
                  <a:pt x="473414" y="852280"/>
                </a:lnTo>
                <a:lnTo>
                  <a:pt x="447009" y="887984"/>
                </a:lnTo>
                <a:lnTo>
                  <a:pt x="418215" y="918220"/>
                </a:lnTo>
                <a:lnTo>
                  <a:pt x="387298" y="942533"/>
                </a:lnTo>
                <a:lnTo>
                  <a:pt x="320164" y="971560"/>
                </a:lnTo>
                <a:lnTo>
                  <a:pt x="284479" y="975359"/>
                </a:lnTo>
                <a:lnTo>
                  <a:pt x="248795" y="971560"/>
                </a:lnTo>
                <a:lnTo>
                  <a:pt x="181661" y="942533"/>
                </a:lnTo>
                <a:lnTo>
                  <a:pt x="150744" y="918220"/>
                </a:lnTo>
                <a:lnTo>
                  <a:pt x="121950" y="887984"/>
                </a:lnTo>
                <a:lnTo>
                  <a:pt x="95545" y="852280"/>
                </a:lnTo>
                <a:lnTo>
                  <a:pt x="71796" y="811567"/>
                </a:lnTo>
                <a:lnTo>
                  <a:pt x="50969" y="766302"/>
                </a:lnTo>
                <a:lnTo>
                  <a:pt x="33331" y="716941"/>
                </a:lnTo>
                <a:lnTo>
                  <a:pt x="19148" y="663941"/>
                </a:lnTo>
                <a:lnTo>
                  <a:pt x="8688" y="607759"/>
                </a:lnTo>
                <a:lnTo>
                  <a:pt x="2216" y="548853"/>
                </a:lnTo>
                <a:lnTo>
                  <a:pt x="0" y="487679"/>
                </a:lnTo>
                <a:close/>
              </a:path>
            </a:pathLst>
          </a:custGeom>
          <a:ln w="2709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41520" y="5420690"/>
            <a:ext cx="568960" cy="975360"/>
          </a:xfrm>
          <a:custGeom>
            <a:avLst/>
            <a:gdLst/>
            <a:ahLst/>
            <a:cxnLst/>
            <a:rect l="l" t="t" r="r" b="b"/>
            <a:pathLst>
              <a:path w="568960" h="975360">
                <a:moveTo>
                  <a:pt x="0" y="487679"/>
                </a:moveTo>
                <a:lnTo>
                  <a:pt x="2216" y="426506"/>
                </a:lnTo>
                <a:lnTo>
                  <a:pt x="8688" y="367600"/>
                </a:lnTo>
                <a:lnTo>
                  <a:pt x="19148" y="311418"/>
                </a:lnTo>
                <a:lnTo>
                  <a:pt x="33331" y="258418"/>
                </a:lnTo>
                <a:lnTo>
                  <a:pt x="50969" y="209057"/>
                </a:lnTo>
                <a:lnTo>
                  <a:pt x="71796" y="163792"/>
                </a:lnTo>
                <a:lnTo>
                  <a:pt x="95545" y="123079"/>
                </a:lnTo>
                <a:lnTo>
                  <a:pt x="121950" y="87375"/>
                </a:lnTo>
                <a:lnTo>
                  <a:pt x="150744" y="57139"/>
                </a:lnTo>
                <a:lnTo>
                  <a:pt x="181661" y="32826"/>
                </a:lnTo>
                <a:lnTo>
                  <a:pt x="248795" y="3799"/>
                </a:lnTo>
                <a:lnTo>
                  <a:pt x="284479" y="0"/>
                </a:lnTo>
                <a:lnTo>
                  <a:pt x="320164" y="3799"/>
                </a:lnTo>
                <a:lnTo>
                  <a:pt x="387298" y="32826"/>
                </a:lnTo>
                <a:lnTo>
                  <a:pt x="418215" y="57139"/>
                </a:lnTo>
                <a:lnTo>
                  <a:pt x="447009" y="87375"/>
                </a:lnTo>
                <a:lnTo>
                  <a:pt x="473414" y="123079"/>
                </a:lnTo>
                <a:lnTo>
                  <a:pt x="497163" y="163792"/>
                </a:lnTo>
                <a:lnTo>
                  <a:pt x="517990" y="209057"/>
                </a:lnTo>
                <a:lnTo>
                  <a:pt x="535628" y="258418"/>
                </a:lnTo>
                <a:lnTo>
                  <a:pt x="549811" y="311418"/>
                </a:lnTo>
                <a:lnTo>
                  <a:pt x="560271" y="367600"/>
                </a:lnTo>
                <a:lnTo>
                  <a:pt x="566743" y="426506"/>
                </a:lnTo>
                <a:lnTo>
                  <a:pt x="568959" y="487679"/>
                </a:lnTo>
                <a:lnTo>
                  <a:pt x="566743" y="548853"/>
                </a:lnTo>
                <a:lnTo>
                  <a:pt x="560271" y="607759"/>
                </a:lnTo>
                <a:lnTo>
                  <a:pt x="549811" y="663941"/>
                </a:lnTo>
                <a:lnTo>
                  <a:pt x="535628" y="716941"/>
                </a:lnTo>
                <a:lnTo>
                  <a:pt x="517990" y="766302"/>
                </a:lnTo>
                <a:lnTo>
                  <a:pt x="497163" y="811567"/>
                </a:lnTo>
                <a:lnTo>
                  <a:pt x="473414" y="852280"/>
                </a:lnTo>
                <a:lnTo>
                  <a:pt x="447009" y="887984"/>
                </a:lnTo>
                <a:lnTo>
                  <a:pt x="418215" y="918220"/>
                </a:lnTo>
                <a:lnTo>
                  <a:pt x="387298" y="942533"/>
                </a:lnTo>
                <a:lnTo>
                  <a:pt x="320164" y="971560"/>
                </a:lnTo>
                <a:lnTo>
                  <a:pt x="284479" y="975359"/>
                </a:lnTo>
                <a:lnTo>
                  <a:pt x="248795" y="971560"/>
                </a:lnTo>
                <a:lnTo>
                  <a:pt x="181661" y="942533"/>
                </a:lnTo>
                <a:lnTo>
                  <a:pt x="150744" y="918220"/>
                </a:lnTo>
                <a:lnTo>
                  <a:pt x="121950" y="887984"/>
                </a:lnTo>
                <a:lnTo>
                  <a:pt x="95545" y="852280"/>
                </a:lnTo>
                <a:lnTo>
                  <a:pt x="71796" y="811567"/>
                </a:lnTo>
                <a:lnTo>
                  <a:pt x="50969" y="766302"/>
                </a:lnTo>
                <a:lnTo>
                  <a:pt x="33331" y="716941"/>
                </a:lnTo>
                <a:lnTo>
                  <a:pt x="19148" y="663941"/>
                </a:lnTo>
                <a:lnTo>
                  <a:pt x="8688" y="607759"/>
                </a:lnTo>
                <a:lnTo>
                  <a:pt x="2216" y="548853"/>
                </a:lnTo>
                <a:lnTo>
                  <a:pt x="0" y="487679"/>
                </a:lnTo>
                <a:close/>
              </a:path>
            </a:pathLst>
          </a:custGeom>
          <a:ln w="27093">
            <a:solidFill>
              <a:srgbClr val="33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77899"/>
            <a:ext cx="6127115" cy="5778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100">
                <a:latin typeface="Trebuchet MS"/>
                <a:cs typeface="Trebuchet MS"/>
              </a:rPr>
              <a:t>MPU</a:t>
            </a:r>
            <a:r>
              <a:rPr dirty="0" sz="3600" spc="-815">
                <a:latin typeface="Trebuchet MS"/>
                <a:cs typeface="Trebuchet MS"/>
              </a:rPr>
              <a:t> </a:t>
            </a:r>
            <a:r>
              <a:rPr dirty="0" sz="3600" spc="-125">
                <a:latin typeface="Trebuchet MS"/>
                <a:cs typeface="Trebuchet MS"/>
              </a:rPr>
              <a:t>Response </a:t>
            </a:r>
            <a:r>
              <a:rPr dirty="0" sz="3600" spc="-165">
                <a:latin typeface="Trebuchet MS"/>
                <a:cs typeface="Trebuchet MS"/>
              </a:rPr>
              <a:t>to </a:t>
            </a:r>
            <a:r>
              <a:rPr dirty="0" sz="3600" spc="-155">
                <a:latin typeface="Trebuchet MS"/>
                <a:cs typeface="Trebuchet MS"/>
              </a:rPr>
              <a:t>Interrupts </a:t>
            </a:r>
            <a:r>
              <a:rPr dirty="0" sz="2100" spc="-80">
                <a:latin typeface="Trebuchet MS"/>
                <a:cs typeface="Trebuchet MS"/>
              </a:rPr>
              <a:t>(1 </a:t>
            </a:r>
            <a:r>
              <a:rPr dirty="0" sz="2100" spc="-85">
                <a:latin typeface="Trebuchet MS"/>
                <a:cs typeface="Trebuchet MS"/>
              </a:rPr>
              <a:t>of </a:t>
            </a:r>
            <a:r>
              <a:rPr dirty="0" sz="2100" spc="-80">
                <a:latin typeface="Trebuchet MS"/>
                <a:cs typeface="Trebuchet MS"/>
              </a:rPr>
              <a:t>2)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796" y="2111755"/>
            <a:ext cx="8123555" cy="3535679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94945" marR="111760" indent="-182880">
              <a:lnSpc>
                <a:spcPts val="2660"/>
              </a:lnSpc>
              <a:spcBef>
                <a:spcPts val="755"/>
              </a:spcBef>
            </a:pPr>
            <a:r>
              <a:rPr dirty="0" sz="2750" spc="-20">
                <a:latin typeface="Wingdings"/>
                <a:cs typeface="Wingdings"/>
              </a:rPr>
              <a:t></a:t>
            </a:r>
            <a:r>
              <a:rPr dirty="0" sz="2750" spc="-20">
                <a:latin typeface="Trebuchet MS"/>
                <a:cs typeface="Trebuchet MS"/>
              </a:rPr>
              <a:t>When </a:t>
            </a:r>
            <a:r>
              <a:rPr dirty="0" sz="2750" spc="-110">
                <a:latin typeface="Trebuchet MS"/>
                <a:cs typeface="Trebuchet MS"/>
              </a:rPr>
              <a:t>the </a:t>
            </a:r>
            <a:r>
              <a:rPr dirty="0" sz="2750" spc="-120">
                <a:latin typeface="Trebuchet MS"/>
                <a:cs typeface="Trebuchet MS"/>
              </a:rPr>
              <a:t>interrupt </a:t>
            </a:r>
            <a:r>
              <a:rPr dirty="0" sz="2750" spc="-90">
                <a:latin typeface="Trebuchet MS"/>
                <a:cs typeface="Trebuchet MS"/>
              </a:rPr>
              <a:t>process </a:t>
            </a:r>
            <a:r>
              <a:rPr dirty="0" sz="2750" spc="-85">
                <a:latin typeface="Trebuchet MS"/>
                <a:cs typeface="Trebuchet MS"/>
              </a:rPr>
              <a:t>is </a:t>
            </a:r>
            <a:r>
              <a:rPr dirty="0" sz="2750" spc="-135">
                <a:solidFill>
                  <a:srgbClr val="3333FF"/>
                </a:solidFill>
                <a:latin typeface="Trebuchet MS"/>
                <a:cs typeface="Trebuchet MS"/>
              </a:rPr>
              <a:t>enabled</a:t>
            </a:r>
            <a:r>
              <a:rPr dirty="0" sz="2750" spc="-135">
                <a:latin typeface="Trebuchet MS"/>
                <a:cs typeface="Trebuchet MS"/>
              </a:rPr>
              <a:t>, </a:t>
            </a:r>
            <a:r>
              <a:rPr dirty="0" sz="2750" spc="-110">
                <a:latin typeface="Trebuchet MS"/>
                <a:cs typeface="Trebuchet MS"/>
              </a:rPr>
              <a:t>the </a:t>
            </a:r>
            <a:r>
              <a:rPr dirty="0" sz="2750" spc="-15">
                <a:latin typeface="Trebuchet MS"/>
                <a:cs typeface="Trebuchet MS"/>
              </a:rPr>
              <a:t>MPU,  </a:t>
            </a:r>
            <a:r>
              <a:rPr dirty="0" sz="2750" spc="-85">
                <a:latin typeface="Trebuchet MS"/>
                <a:cs typeface="Trebuchet MS"/>
              </a:rPr>
              <a:t>during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50">
                <a:latin typeface="Trebuchet MS"/>
                <a:cs typeface="Trebuchet MS"/>
              </a:rPr>
              <a:t>execution,</a:t>
            </a:r>
            <a:r>
              <a:rPr dirty="0" sz="2750" spc="-195">
                <a:latin typeface="Trebuchet MS"/>
                <a:cs typeface="Trebuchet MS"/>
              </a:rPr>
              <a:t> </a:t>
            </a:r>
            <a:r>
              <a:rPr dirty="0" sz="2750" spc="-125">
                <a:latin typeface="Trebuchet MS"/>
                <a:cs typeface="Trebuchet MS"/>
              </a:rPr>
              <a:t>checks</a:t>
            </a:r>
            <a:r>
              <a:rPr dirty="0" sz="2750" spc="-210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the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interrupt</a:t>
            </a:r>
            <a:r>
              <a:rPr dirty="0" sz="2750" spc="-200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request</a:t>
            </a:r>
            <a:r>
              <a:rPr dirty="0" sz="2750" spc="-195">
                <a:latin typeface="Trebuchet MS"/>
                <a:cs typeface="Trebuchet MS"/>
              </a:rPr>
              <a:t> </a:t>
            </a:r>
            <a:r>
              <a:rPr dirty="0" sz="2750" spc="-135">
                <a:solidFill>
                  <a:srgbClr val="3333FF"/>
                </a:solidFill>
                <a:latin typeface="Trebuchet MS"/>
                <a:cs typeface="Trebuchet MS"/>
              </a:rPr>
              <a:t>flag</a:t>
            </a:r>
            <a:r>
              <a:rPr dirty="0" sz="2750" spc="-204">
                <a:solidFill>
                  <a:srgbClr val="3333FF"/>
                </a:solidFill>
                <a:latin typeface="Trebuchet MS"/>
                <a:cs typeface="Trebuchet MS"/>
              </a:rPr>
              <a:t> </a:t>
            </a:r>
            <a:r>
              <a:rPr dirty="0" sz="2750" spc="-160">
                <a:latin typeface="Trebuchet MS"/>
                <a:cs typeface="Trebuchet MS"/>
              </a:rPr>
              <a:t>just  </a:t>
            </a:r>
            <a:r>
              <a:rPr dirty="0" sz="2750" spc="-125">
                <a:latin typeface="Trebuchet MS"/>
                <a:cs typeface="Trebuchet MS"/>
              </a:rPr>
              <a:t>before </a:t>
            </a:r>
            <a:r>
              <a:rPr dirty="0" sz="2750" spc="-110">
                <a:latin typeface="Trebuchet MS"/>
                <a:cs typeface="Trebuchet MS"/>
              </a:rPr>
              <a:t>the </a:t>
            </a:r>
            <a:r>
              <a:rPr dirty="0" sz="2750" spc="-85">
                <a:latin typeface="Trebuchet MS"/>
                <a:cs typeface="Trebuchet MS"/>
              </a:rPr>
              <a:t>end </a:t>
            </a:r>
            <a:r>
              <a:rPr dirty="0" sz="2750" spc="-90">
                <a:latin typeface="Trebuchet MS"/>
                <a:cs typeface="Trebuchet MS"/>
              </a:rPr>
              <a:t>of</a:t>
            </a:r>
            <a:r>
              <a:rPr dirty="0" sz="2750" spc="-645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each instruction.</a:t>
            </a:r>
            <a:endParaRPr sz="2750">
              <a:latin typeface="Trebuchet MS"/>
              <a:cs typeface="Trebuchet MS"/>
            </a:endParaRPr>
          </a:p>
          <a:p>
            <a:pPr marL="12700">
              <a:lnSpc>
                <a:spcPts val="3229"/>
              </a:lnSpc>
              <a:spcBef>
                <a:spcPts val="254"/>
              </a:spcBef>
            </a:pPr>
            <a:r>
              <a:rPr dirty="0" sz="2750" spc="-80">
                <a:latin typeface="Wingdings"/>
                <a:cs typeface="Wingdings"/>
              </a:rPr>
              <a:t></a:t>
            </a:r>
            <a:r>
              <a:rPr dirty="0" sz="2750" spc="-80">
                <a:latin typeface="Trebuchet MS"/>
                <a:cs typeface="Trebuchet MS"/>
              </a:rPr>
              <a:t>If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the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20">
                <a:latin typeface="Trebuchet MS"/>
                <a:cs typeface="Trebuchet MS"/>
              </a:rPr>
              <a:t>interrupt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request</a:t>
            </a:r>
            <a:r>
              <a:rPr dirty="0" sz="2750" spc="-204">
                <a:latin typeface="Trebuchet MS"/>
                <a:cs typeface="Trebuchet MS"/>
              </a:rPr>
              <a:t> </a:t>
            </a:r>
            <a:r>
              <a:rPr dirty="0" sz="2750" spc="-85">
                <a:latin typeface="Trebuchet MS"/>
                <a:cs typeface="Trebuchet MS"/>
              </a:rPr>
              <a:t>is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-135">
                <a:latin typeface="Trebuchet MS"/>
                <a:cs typeface="Trebuchet MS"/>
              </a:rPr>
              <a:t>present,</a:t>
            </a:r>
            <a:r>
              <a:rPr dirty="0" sz="2750" spc="-200">
                <a:latin typeface="Trebuchet MS"/>
                <a:cs typeface="Trebuchet MS"/>
              </a:rPr>
              <a:t> </a:t>
            </a:r>
            <a:r>
              <a:rPr dirty="0" sz="2750" spc="-110">
                <a:latin typeface="Trebuchet MS"/>
                <a:cs typeface="Trebuchet MS"/>
              </a:rPr>
              <a:t>the</a:t>
            </a:r>
            <a:r>
              <a:rPr dirty="0" sz="2750" spc="-215">
                <a:latin typeface="Trebuchet MS"/>
                <a:cs typeface="Trebuchet MS"/>
              </a:rPr>
              <a:t> </a:t>
            </a:r>
            <a:r>
              <a:rPr dirty="0" sz="2750" spc="5">
                <a:latin typeface="Trebuchet MS"/>
                <a:cs typeface="Trebuchet MS"/>
              </a:rPr>
              <a:t>MPU:</a:t>
            </a:r>
            <a:endParaRPr sz="2750">
              <a:latin typeface="Trebuchet MS"/>
              <a:cs typeface="Trebuchet MS"/>
            </a:endParaRPr>
          </a:p>
          <a:p>
            <a:pPr marL="601980" indent="-223520">
              <a:lnSpc>
                <a:spcPts val="2685"/>
              </a:lnSpc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10">
                <a:solidFill>
                  <a:srgbClr val="990099"/>
                </a:solidFill>
                <a:latin typeface="Trebuchet MS"/>
                <a:cs typeface="Trebuchet MS"/>
              </a:rPr>
              <a:t>Completes </a:t>
            </a:r>
            <a:r>
              <a:rPr dirty="0" sz="2350" spc="-110">
                <a:latin typeface="Trebuchet MS"/>
                <a:cs typeface="Trebuchet MS"/>
              </a:rPr>
              <a:t>the </a:t>
            </a:r>
            <a:r>
              <a:rPr dirty="0" sz="2350" spc="-125">
                <a:latin typeface="Trebuchet MS"/>
                <a:cs typeface="Trebuchet MS"/>
              </a:rPr>
              <a:t>execution </a:t>
            </a:r>
            <a:r>
              <a:rPr dirty="0" sz="2350" spc="-90">
                <a:latin typeface="Trebuchet MS"/>
                <a:cs typeface="Trebuchet MS"/>
              </a:rPr>
              <a:t>of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445">
                <a:latin typeface="Trebuchet MS"/>
                <a:cs typeface="Trebuchet MS"/>
              </a:rPr>
              <a:t> </a:t>
            </a:r>
            <a:r>
              <a:rPr dirty="0" sz="2350" spc="-105">
                <a:latin typeface="Trebuchet MS"/>
                <a:cs typeface="Trebuchet MS"/>
              </a:rPr>
              <a:t>instruction</a:t>
            </a:r>
            <a:endParaRPr sz="2350">
              <a:latin typeface="Trebuchet MS"/>
              <a:cs typeface="Trebuchet MS"/>
            </a:endParaRPr>
          </a:p>
          <a:p>
            <a:pPr marL="601980" indent="-223520">
              <a:lnSpc>
                <a:spcPts val="2690"/>
              </a:lnSpc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00">
                <a:solidFill>
                  <a:srgbClr val="990099"/>
                </a:solidFill>
                <a:latin typeface="Trebuchet MS"/>
                <a:cs typeface="Trebuchet MS"/>
              </a:rPr>
              <a:t>Resets </a:t>
            </a:r>
            <a:r>
              <a:rPr dirty="0" sz="2350" spc="-110">
                <a:latin typeface="Trebuchet MS"/>
                <a:cs typeface="Trebuchet MS"/>
              </a:rPr>
              <a:t>the </a:t>
            </a:r>
            <a:r>
              <a:rPr dirty="0" sz="2350" spc="-114">
                <a:latin typeface="Trebuchet MS"/>
                <a:cs typeface="Trebuchet MS"/>
              </a:rPr>
              <a:t>interrupt</a:t>
            </a:r>
            <a:r>
              <a:rPr dirty="0" sz="2350" spc="-325">
                <a:latin typeface="Trebuchet MS"/>
                <a:cs typeface="Trebuchet MS"/>
              </a:rPr>
              <a:t> </a:t>
            </a:r>
            <a:r>
              <a:rPr dirty="0" sz="2350" spc="-130">
                <a:latin typeface="Trebuchet MS"/>
                <a:cs typeface="Trebuchet MS"/>
              </a:rPr>
              <a:t>flag</a:t>
            </a:r>
            <a:endParaRPr sz="2350">
              <a:latin typeface="Trebuchet MS"/>
              <a:cs typeface="Trebuchet MS"/>
            </a:endParaRPr>
          </a:p>
          <a:p>
            <a:pPr marL="601980" indent="-223520">
              <a:lnSpc>
                <a:spcPts val="2715"/>
              </a:lnSpc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100">
                <a:solidFill>
                  <a:srgbClr val="990099"/>
                </a:solidFill>
                <a:latin typeface="Trebuchet MS"/>
                <a:cs typeface="Trebuchet MS"/>
              </a:rPr>
              <a:t>Saves</a:t>
            </a:r>
            <a:r>
              <a:rPr dirty="0" sz="2350" spc="-17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85">
                <a:latin typeface="Trebuchet MS"/>
                <a:cs typeface="Trebuchet MS"/>
              </a:rPr>
              <a:t>address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90">
                <a:latin typeface="Trebuchet MS"/>
                <a:cs typeface="Trebuchet MS"/>
              </a:rPr>
              <a:t>of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95">
                <a:latin typeface="Trebuchet MS"/>
                <a:cs typeface="Trebuchet MS"/>
              </a:rPr>
              <a:t>program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counter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35">
                <a:latin typeface="Trebuchet MS"/>
                <a:cs typeface="Trebuchet MS"/>
              </a:rPr>
              <a:t>on</a:t>
            </a:r>
            <a:r>
              <a:rPr dirty="0" sz="2350" spc="-185">
                <a:latin typeface="Trebuchet MS"/>
                <a:cs typeface="Trebuchet MS"/>
              </a:rPr>
              <a:t>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175">
                <a:latin typeface="Trebuchet MS"/>
                <a:cs typeface="Trebuchet MS"/>
              </a:rPr>
              <a:t> </a:t>
            </a:r>
            <a:r>
              <a:rPr dirty="0" sz="2350" spc="-130">
                <a:latin typeface="Trebuchet MS"/>
                <a:cs typeface="Trebuchet MS"/>
              </a:rPr>
              <a:t>stack</a:t>
            </a:r>
            <a:endParaRPr sz="2350">
              <a:latin typeface="Trebuchet MS"/>
              <a:cs typeface="Trebuchet MS"/>
            </a:endParaRPr>
          </a:p>
          <a:p>
            <a:pPr marL="926465" marR="5080" indent="-182880">
              <a:lnSpc>
                <a:spcPts val="2160"/>
              </a:lnSpc>
              <a:spcBef>
                <a:spcPts val="430"/>
              </a:spcBef>
            </a:pPr>
            <a:r>
              <a:rPr dirty="0" sz="2200" spc="-25">
                <a:latin typeface="Wingdings"/>
                <a:cs typeface="Wingdings"/>
              </a:rPr>
              <a:t></a:t>
            </a:r>
            <a:r>
              <a:rPr dirty="0" sz="2200" spc="-25">
                <a:latin typeface="Trebuchet MS"/>
                <a:cs typeface="Trebuchet MS"/>
              </a:rPr>
              <a:t>Some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interrupt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60">
                <a:latin typeface="Trebuchet MS"/>
                <a:cs typeface="Trebuchet MS"/>
              </a:rPr>
              <a:t>processes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60">
                <a:latin typeface="Trebuchet MS"/>
                <a:cs typeface="Trebuchet MS"/>
              </a:rPr>
              <a:t>also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save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contents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of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95">
                <a:latin typeface="Trebuchet MS"/>
                <a:cs typeface="Trebuchet MS"/>
              </a:rPr>
              <a:t>MPU</a:t>
            </a:r>
            <a:r>
              <a:rPr dirty="0" sz="2200" spc="-145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registers  </a:t>
            </a:r>
            <a:r>
              <a:rPr dirty="0" sz="2200" spc="-15">
                <a:latin typeface="Trebuchet MS"/>
                <a:cs typeface="Trebuchet MS"/>
              </a:rPr>
              <a:t>on </a:t>
            </a:r>
            <a:r>
              <a:rPr dirty="0" sz="2200" spc="-85">
                <a:latin typeface="Trebuchet MS"/>
                <a:cs typeface="Trebuchet MS"/>
              </a:rPr>
              <a:t>the</a:t>
            </a:r>
            <a:r>
              <a:rPr dirty="0" sz="2200" spc="-300">
                <a:latin typeface="Trebuchet MS"/>
                <a:cs typeface="Trebuchet MS"/>
              </a:rPr>
              <a:t> </a:t>
            </a:r>
            <a:r>
              <a:rPr dirty="0" sz="2200" spc="-130">
                <a:latin typeface="Trebuchet MS"/>
                <a:cs typeface="Trebuchet MS"/>
              </a:rPr>
              <a:t>stack.</a:t>
            </a:r>
            <a:endParaRPr sz="2200">
              <a:latin typeface="Trebuchet MS"/>
              <a:cs typeface="Trebuchet MS"/>
            </a:endParaRPr>
          </a:p>
          <a:p>
            <a:pPr marL="601980" indent="-223520">
              <a:lnSpc>
                <a:spcPts val="2680"/>
              </a:lnSpc>
              <a:buSzPct val="95744"/>
              <a:buFont typeface="Wingdings"/>
              <a:buChar char=""/>
              <a:tabLst>
                <a:tab pos="602615" algn="l"/>
              </a:tabLst>
            </a:pPr>
            <a:r>
              <a:rPr dirty="0" sz="2350" spc="-80">
                <a:solidFill>
                  <a:srgbClr val="990099"/>
                </a:solidFill>
                <a:latin typeface="Trebuchet MS"/>
                <a:cs typeface="Trebuchet MS"/>
              </a:rPr>
              <a:t>Stops </a:t>
            </a:r>
            <a:r>
              <a:rPr dirty="0" sz="2350" spc="-110">
                <a:latin typeface="Trebuchet MS"/>
                <a:cs typeface="Trebuchet MS"/>
              </a:rPr>
              <a:t>the</a:t>
            </a:r>
            <a:r>
              <a:rPr dirty="0" sz="2350" spc="-275">
                <a:latin typeface="Trebuchet MS"/>
                <a:cs typeface="Trebuchet MS"/>
              </a:rPr>
              <a:t> </a:t>
            </a:r>
            <a:r>
              <a:rPr dirty="0" sz="2350" spc="-125">
                <a:latin typeface="Trebuchet MS"/>
                <a:cs typeface="Trebuchet MS"/>
              </a:rPr>
              <a:t>execution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77899"/>
            <a:ext cx="6115050" cy="5778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100">
                <a:latin typeface="Trebuchet MS"/>
                <a:cs typeface="Trebuchet MS"/>
              </a:rPr>
              <a:t>MPU</a:t>
            </a:r>
            <a:r>
              <a:rPr dirty="0" sz="3600" spc="-280">
                <a:latin typeface="Trebuchet MS"/>
                <a:cs typeface="Trebuchet MS"/>
              </a:rPr>
              <a:t> </a:t>
            </a:r>
            <a:r>
              <a:rPr dirty="0" sz="3600" spc="-125">
                <a:latin typeface="Trebuchet MS"/>
                <a:cs typeface="Trebuchet MS"/>
              </a:rPr>
              <a:t>Response</a:t>
            </a:r>
            <a:r>
              <a:rPr dirty="0" sz="3600" spc="-280">
                <a:latin typeface="Trebuchet MS"/>
                <a:cs typeface="Trebuchet MS"/>
              </a:rPr>
              <a:t> </a:t>
            </a:r>
            <a:r>
              <a:rPr dirty="0" sz="3600" spc="-165">
                <a:latin typeface="Trebuchet MS"/>
                <a:cs typeface="Trebuchet MS"/>
              </a:rPr>
              <a:t>to</a:t>
            </a:r>
            <a:r>
              <a:rPr dirty="0" sz="3600" spc="-280">
                <a:latin typeface="Trebuchet MS"/>
                <a:cs typeface="Trebuchet MS"/>
              </a:rPr>
              <a:t> </a:t>
            </a:r>
            <a:r>
              <a:rPr dirty="0" sz="3600" spc="-155">
                <a:latin typeface="Trebuchet MS"/>
                <a:cs typeface="Trebuchet MS"/>
              </a:rPr>
              <a:t>Interrupts</a:t>
            </a:r>
            <a:r>
              <a:rPr dirty="0" sz="3600" spc="-365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(2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85">
                <a:latin typeface="Trebuchet MS"/>
                <a:cs typeface="Trebuchet MS"/>
              </a:rPr>
              <a:t>of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2)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076" y="2056892"/>
            <a:ext cx="5102225" cy="3484879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94945" marR="5080" indent="-182880">
              <a:lnSpc>
                <a:spcPct val="81400"/>
              </a:lnSpc>
              <a:spcBef>
                <a:spcPts val="605"/>
              </a:spcBef>
            </a:pPr>
            <a:r>
              <a:rPr dirty="0" sz="2100" spc="-114">
                <a:latin typeface="Wingdings"/>
                <a:cs typeface="Wingdings"/>
              </a:rPr>
              <a:t></a:t>
            </a:r>
            <a:r>
              <a:rPr dirty="0" sz="2100" spc="-114">
                <a:latin typeface="Trebuchet MS"/>
                <a:cs typeface="Trebuchet MS"/>
              </a:rPr>
              <a:t>To </a:t>
            </a:r>
            <a:r>
              <a:rPr dirty="0" sz="2100" spc="-90">
                <a:latin typeface="Trebuchet MS"/>
                <a:cs typeface="Trebuchet MS"/>
              </a:rPr>
              <a:t>restart </a:t>
            </a:r>
            <a:r>
              <a:rPr dirty="0" sz="2100" spc="-75">
                <a:latin typeface="Trebuchet MS"/>
                <a:cs typeface="Trebuchet MS"/>
              </a:rPr>
              <a:t>the </a:t>
            </a:r>
            <a:r>
              <a:rPr dirty="0" sz="2100" spc="-110">
                <a:latin typeface="Trebuchet MS"/>
                <a:cs typeface="Trebuchet MS"/>
              </a:rPr>
              <a:t>execution, </a:t>
            </a:r>
            <a:r>
              <a:rPr dirty="0" sz="2100" spc="-75">
                <a:latin typeface="Trebuchet MS"/>
                <a:cs typeface="Trebuchet MS"/>
              </a:rPr>
              <a:t>the </a:t>
            </a:r>
            <a:r>
              <a:rPr dirty="0" sz="2100" spc="90">
                <a:latin typeface="Trebuchet MS"/>
                <a:cs typeface="Trebuchet MS"/>
              </a:rPr>
              <a:t>MPU </a:t>
            </a:r>
            <a:r>
              <a:rPr dirty="0" sz="2100" spc="-55">
                <a:latin typeface="Trebuchet MS"/>
                <a:cs typeface="Trebuchet MS"/>
              </a:rPr>
              <a:t>needs </a:t>
            </a:r>
            <a:r>
              <a:rPr dirty="0" sz="2100" spc="-70">
                <a:latin typeface="Trebuchet MS"/>
                <a:cs typeface="Trebuchet MS"/>
              </a:rPr>
              <a:t>to  be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95">
                <a:latin typeface="Trebuchet MS"/>
                <a:cs typeface="Trebuchet MS"/>
              </a:rPr>
              <a:t>redirected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to</a:t>
            </a:r>
            <a:r>
              <a:rPr dirty="0" sz="2100" spc="-165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50">
                <a:latin typeface="Trebuchet MS"/>
                <a:cs typeface="Trebuchet MS"/>
              </a:rPr>
              <a:t>memory</a:t>
            </a:r>
            <a:r>
              <a:rPr dirty="0" sz="2100" spc="-165">
                <a:latin typeface="Trebuchet MS"/>
                <a:cs typeface="Trebuchet MS"/>
              </a:rPr>
              <a:t> </a:t>
            </a:r>
            <a:r>
              <a:rPr dirty="0" sz="2100" spc="-85">
                <a:latin typeface="Trebuchet MS"/>
                <a:cs typeface="Trebuchet MS"/>
              </a:rPr>
              <a:t>location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where  </a:t>
            </a:r>
            <a:r>
              <a:rPr dirty="0" sz="2100" spc="-80">
                <a:latin typeface="Trebuchet MS"/>
                <a:cs typeface="Trebuchet MS"/>
              </a:rPr>
              <a:t>the </a:t>
            </a:r>
            <a:r>
              <a:rPr dirty="0" sz="2100" spc="-85">
                <a:latin typeface="Trebuchet MS"/>
                <a:cs typeface="Trebuchet MS"/>
              </a:rPr>
              <a:t>interrupt </a:t>
            </a:r>
            <a:r>
              <a:rPr dirty="0" sz="2100" spc="-75">
                <a:latin typeface="Trebuchet MS"/>
                <a:cs typeface="Trebuchet MS"/>
              </a:rPr>
              <a:t>request </a:t>
            </a:r>
            <a:r>
              <a:rPr dirty="0" sz="2100" spc="-90">
                <a:latin typeface="Trebuchet MS"/>
                <a:cs typeface="Trebuchet MS"/>
              </a:rPr>
              <a:t>can </a:t>
            </a:r>
            <a:r>
              <a:rPr dirty="0" sz="2100" spc="-70">
                <a:latin typeface="Trebuchet MS"/>
                <a:cs typeface="Trebuchet MS"/>
              </a:rPr>
              <a:t>be</a:t>
            </a:r>
            <a:r>
              <a:rPr dirty="0" sz="2100" spc="-430">
                <a:latin typeface="Trebuchet MS"/>
                <a:cs typeface="Trebuchet MS"/>
              </a:rPr>
              <a:t> </a:t>
            </a:r>
            <a:r>
              <a:rPr dirty="0" sz="2100" spc="-120">
                <a:latin typeface="Trebuchet MS"/>
                <a:cs typeface="Trebuchet MS"/>
              </a:rPr>
              <a:t>met.</a:t>
            </a:r>
            <a:endParaRPr sz="2100">
              <a:latin typeface="Trebuchet MS"/>
              <a:cs typeface="Trebuchet MS"/>
            </a:endParaRPr>
          </a:p>
          <a:p>
            <a:pPr marL="561340" indent="-182880">
              <a:lnSpc>
                <a:spcPts val="2265"/>
              </a:lnSpc>
              <a:buSzPct val="94736"/>
              <a:buFont typeface="Wingdings"/>
              <a:buChar char=""/>
              <a:tabLst>
                <a:tab pos="561340" algn="l"/>
              </a:tabLst>
            </a:pPr>
            <a:r>
              <a:rPr dirty="0" sz="1900" spc="-70">
                <a:latin typeface="Trebuchet MS"/>
                <a:cs typeface="Trebuchet MS"/>
              </a:rPr>
              <a:t>Accomplished </a:t>
            </a:r>
            <a:r>
              <a:rPr dirty="0" sz="1900" spc="-65">
                <a:latin typeface="Trebuchet MS"/>
                <a:cs typeface="Trebuchet MS"/>
              </a:rPr>
              <a:t>by </a:t>
            </a:r>
            <a:r>
              <a:rPr dirty="0" sz="1900" spc="-80">
                <a:solidFill>
                  <a:srgbClr val="990099"/>
                </a:solidFill>
                <a:latin typeface="Trebuchet MS"/>
                <a:cs typeface="Trebuchet MS"/>
              </a:rPr>
              <a:t>interrupt</a:t>
            </a:r>
            <a:r>
              <a:rPr dirty="0" sz="1900" spc="-27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85">
                <a:solidFill>
                  <a:srgbClr val="990099"/>
                </a:solidFill>
                <a:latin typeface="Trebuchet MS"/>
                <a:cs typeface="Trebuchet MS"/>
              </a:rPr>
              <a:t>vectors</a:t>
            </a:r>
            <a:endParaRPr sz="1900">
              <a:latin typeface="Trebuchet MS"/>
              <a:cs typeface="Trebuchet MS"/>
            </a:endParaRPr>
          </a:p>
          <a:p>
            <a:pPr algn="just" marL="194945" marR="128270" indent="-182880">
              <a:lnSpc>
                <a:spcPct val="81400"/>
              </a:lnSpc>
              <a:spcBef>
                <a:spcPts val="845"/>
              </a:spcBef>
            </a:pPr>
            <a:r>
              <a:rPr dirty="0" sz="2100" spc="-70">
                <a:latin typeface="Wingdings"/>
                <a:cs typeface="Wingdings"/>
              </a:rPr>
              <a:t></a:t>
            </a:r>
            <a:r>
              <a:rPr dirty="0" sz="2100" spc="-70">
                <a:latin typeface="Trebuchet MS"/>
                <a:cs typeface="Trebuchet MS"/>
              </a:rPr>
              <a:t>The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set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of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instructions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90">
                <a:latin typeface="Trebuchet MS"/>
                <a:cs typeface="Trebuchet MS"/>
              </a:rPr>
              <a:t>written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to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85">
                <a:latin typeface="Trebuchet MS"/>
                <a:cs typeface="Trebuchet MS"/>
              </a:rPr>
              <a:t>meet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  </a:t>
            </a:r>
            <a:r>
              <a:rPr dirty="0" sz="2100" spc="-75">
                <a:latin typeface="Trebuchet MS"/>
                <a:cs typeface="Trebuchet MS"/>
              </a:rPr>
              <a:t>request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(or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to</a:t>
            </a:r>
            <a:r>
              <a:rPr dirty="0" sz="2100" spc="-165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accomplish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90">
                <a:latin typeface="Trebuchet MS"/>
                <a:cs typeface="Trebuchet MS"/>
              </a:rPr>
              <a:t>task)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65">
                <a:latin typeface="Trebuchet MS"/>
                <a:cs typeface="Trebuchet MS"/>
              </a:rPr>
              <a:t>is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105">
                <a:latin typeface="Trebuchet MS"/>
                <a:cs typeface="Trebuchet MS"/>
              </a:rPr>
              <a:t>called  </a:t>
            </a:r>
            <a:r>
              <a:rPr dirty="0" sz="2100" spc="-55">
                <a:latin typeface="Trebuchet MS"/>
                <a:cs typeface="Trebuchet MS"/>
              </a:rPr>
              <a:t>an </a:t>
            </a:r>
            <a:r>
              <a:rPr dirty="0" sz="2100" spc="-85">
                <a:solidFill>
                  <a:srgbClr val="990099"/>
                </a:solidFill>
                <a:latin typeface="Trebuchet MS"/>
                <a:cs typeface="Trebuchet MS"/>
              </a:rPr>
              <a:t>interrupt </a:t>
            </a:r>
            <a:r>
              <a:rPr dirty="0" sz="2100" spc="-80">
                <a:solidFill>
                  <a:srgbClr val="990099"/>
                </a:solidFill>
                <a:latin typeface="Trebuchet MS"/>
                <a:cs typeface="Trebuchet MS"/>
              </a:rPr>
              <a:t>service </a:t>
            </a:r>
            <a:r>
              <a:rPr dirty="0" sz="2100" spc="-70">
                <a:solidFill>
                  <a:srgbClr val="990099"/>
                </a:solidFill>
                <a:latin typeface="Trebuchet MS"/>
                <a:cs typeface="Trebuchet MS"/>
              </a:rPr>
              <a:t>routine</a:t>
            </a:r>
            <a:r>
              <a:rPr dirty="0" sz="2100" spc="-38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2100" spc="-105">
                <a:latin typeface="Trebuchet MS"/>
                <a:cs typeface="Trebuchet MS"/>
              </a:rPr>
              <a:t>(ISR).</a:t>
            </a:r>
            <a:endParaRPr sz="2100">
              <a:latin typeface="Trebuchet MS"/>
              <a:cs typeface="Trebuchet MS"/>
            </a:endParaRPr>
          </a:p>
          <a:p>
            <a:pPr marL="194945" marR="26034" indent="-182880">
              <a:lnSpc>
                <a:spcPct val="81300"/>
              </a:lnSpc>
              <a:spcBef>
                <a:spcPts val="855"/>
              </a:spcBef>
            </a:pPr>
            <a:r>
              <a:rPr dirty="0" sz="2100" spc="-45">
                <a:latin typeface="Wingdings"/>
                <a:cs typeface="Wingdings"/>
              </a:rPr>
              <a:t></a:t>
            </a:r>
            <a:r>
              <a:rPr dirty="0" sz="2100" spc="-45">
                <a:latin typeface="Trebuchet MS"/>
                <a:cs typeface="Trebuchet MS"/>
              </a:rPr>
              <a:t>Once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request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65">
                <a:latin typeface="Trebuchet MS"/>
                <a:cs typeface="Trebuchet MS"/>
              </a:rPr>
              <a:t>is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90">
                <a:latin typeface="Trebuchet MS"/>
                <a:cs typeface="Trebuchet MS"/>
              </a:rPr>
              <a:t>accomplished,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</a:t>
            </a:r>
            <a:r>
              <a:rPr dirty="0" sz="2100" spc="-145">
                <a:latin typeface="Trebuchet MS"/>
                <a:cs typeface="Trebuchet MS"/>
              </a:rPr>
              <a:t> </a:t>
            </a:r>
            <a:r>
              <a:rPr dirty="0" sz="2100" spc="90">
                <a:latin typeface="Trebuchet MS"/>
                <a:cs typeface="Trebuchet MS"/>
              </a:rPr>
              <a:t>MPU  </a:t>
            </a:r>
            <a:r>
              <a:rPr dirty="0" sz="2100" spc="-45">
                <a:latin typeface="Trebuchet MS"/>
                <a:cs typeface="Trebuchet MS"/>
              </a:rPr>
              <a:t>should </a:t>
            </a:r>
            <a:r>
              <a:rPr dirty="0" sz="2100" spc="-80">
                <a:latin typeface="Trebuchet MS"/>
                <a:cs typeface="Trebuchet MS"/>
              </a:rPr>
              <a:t>find </a:t>
            </a:r>
            <a:r>
              <a:rPr dirty="0" sz="2100" spc="-85">
                <a:latin typeface="Trebuchet MS"/>
                <a:cs typeface="Trebuchet MS"/>
              </a:rPr>
              <a:t>its </a:t>
            </a:r>
            <a:r>
              <a:rPr dirty="0" sz="2100" spc="-90">
                <a:latin typeface="Trebuchet MS"/>
                <a:cs typeface="Trebuchet MS"/>
              </a:rPr>
              <a:t>way back </a:t>
            </a:r>
            <a:r>
              <a:rPr dirty="0" sz="2100" spc="-70">
                <a:latin typeface="Trebuchet MS"/>
                <a:cs typeface="Trebuchet MS"/>
              </a:rPr>
              <a:t>to </a:t>
            </a:r>
            <a:r>
              <a:rPr dirty="0" sz="2100" spc="-75">
                <a:latin typeface="Trebuchet MS"/>
                <a:cs typeface="Trebuchet MS"/>
              </a:rPr>
              <a:t>the </a:t>
            </a:r>
            <a:r>
              <a:rPr dirty="0" sz="2100" spc="-85">
                <a:latin typeface="Trebuchet MS"/>
                <a:cs typeface="Trebuchet MS"/>
              </a:rPr>
              <a:t>instruction,  </a:t>
            </a:r>
            <a:r>
              <a:rPr dirty="0" sz="2100" spc="-100">
                <a:latin typeface="Trebuchet MS"/>
                <a:cs typeface="Trebuchet MS"/>
              </a:rPr>
              <a:t>next </a:t>
            </a:r>
            <a:r>
              <a:rPr dirty="0" sz="2100" spc="-50">
                <a:latin typeface="Trebuchet MS"/>
                <a:cs typeface="Trebuchet MS"/>
              </a:rPr>
              <a:t>memory </a:t>
            </a:r>
            <a:r>
              <a:rPr dirty="0" sz="2100" spc="-85">
                <a:latin typeface="Trebuchet MS"/>
                <a:cs typeface="Trebuchet MS"/>
              </a:rPr>
              <a:t>location </a:t>
            </a:r>
            <a:r>
              <a:rPr dirty="0" sz="2100" spc="-70">
                <a:latin typeface="Trebuchet MS"/>
                <a:cs typeface="Trebuchet MS"/>
              </a:rPr>
              <a:t>where </a:t>
            </a:r>
            <a:r>
              <a:rPr dirty="0" sz="2100" spc="-114">
                <a:latin typeface="Trebuchet MS"/>
                <a:cs typeface="Trebuchet MS"/>
              </a:rPr>
              <a:t>it </a:t>
            </a:r>
            <a:r>
              <a:rPr dirty="0" sz="2100" spc="-60">
                <a:latin typeface="Trebuchet MS"/>
                <a:cs typeface="Trebuchet MS"/>
              </a:rPr>
              <a:t>was  </a:t>
            </a:r>
            <a:r>
              <a:rPr dirty="0" sz="2100" spc="-95">
                <a:latin typeface="Trebuchet MS"/>
                <a:cs typeface="Trebuchet MS"/>
              </a:rPr>
              <a:t>interrupted.</a:t>
            </a:r>
            <a:endParaRPr sz="2100">
              <a:latin typeface="Trebuchet MS"/>
              <a:cs typeface="Trebuchet MS"/>
            </a:endParaRPr>
          </a:p>
          <a:p>
            <a:pPr marL="561340" indent="-182880">
              <a:lnSpc>
                <a:spcPts val="2265"/>
              </a:lnSpc>
              <a:buSzPct val="94736"/>
              <a:buFont typeface="Wingdings"/>
              <a:buChar char=""/>
              <a:tabLst>
                <a:tab pos="561340" algn="l"/>
              </a:tabLst>
            </a:pPr>
            <a:r>
              <a:rPr dirty="0" sz="1900" spc="-70">
                <a:latin typeface="Trebuchet MS"/>
                <a:cs typeface="Trebuchet MS"/>
              </a:rPr>
              <a:t>Accomplished </a:t>
            </a:r>
            <a:r>
              <a:rPr dirty="0" sz="1900" spc="-65">
                <a:latin typeface="Trebuchet MS"/>
                <a:cs typeface="Trebuchet MS"/>
              </a:rPr>
              <a:t>by </a:t>
            </a:r>
            <a:r>
              <a:rPr dirty="0" sz="1900" spc="-80">
                <a:latin typeface="Trebuchet MS"/>
                <a:cs typeface="Trebuchet MS"/>
              </a:rPr>
              <a:t>a </a:t>
            </a:r>
            <a:r>
              <a:rPr dirty="0" sz="1900" spc="-95">
                <a:latin typeface="Trebuchet MS"/>
                <a:cs typeface="Trebuchet MS"/>
              </a:rPr>
              <a:t>specific </a:t>
            </a:r>
            <a:r>
              <a:rPr dirty="0" sz="1900" spc="-75">
                <a:solidFill>
                  <a:srgbClr val="990099"/>
                </a:solidFill>
                <a:latin typeface="Trebuchet MS"/>
                <a:cs typeface="Trebuchet MS"/>
              </a:rPr>
              <a:t>return</a:t>
            </a:r>
            <a:r>
              <a:rPr dirty="0" sz="1900" spc="-33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instruction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8400" y="1935479"/>
            <a:ext cx="3054985" cy="4795520"/>
          </a:xfrm>
          <a:prstGeom prst="rect">
            <a:avLst/>
          </a:prstGeom>
          <a:ln w="10159">
            <a:solidFill>
              <a:srgbClr val="000000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80"/>
              </a:spcBef>
            </a:pPr>
            <a:r>
              <a:rPr dirty="0" sz="1900" spc="5">
                <a:latin typeface="Verdana"/>
                <a:cs typeface="Verdana"/>
              </a:rPr>
              <a:t>Main code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0"/>
              </a:spcBef>
            </a:pPr>
            <a:r>
              <a:rPr dirty="0" sz="1900" spc="10">
                <a:latin typeface="Verdana"/>
                <a:cs typeface="Verdana"/>
              </a:rPr>
              <a:t>….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5">
                <a:latin typeface="Verdana"/>
                <a:cs typeface="Verdana"/>
              </a:rPr>
              <a:t>Setup </a:t>
            </a:r>
            <a:r>
              <a:rPr dirty="0" u="sng" sz="1900" spc="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interrupt</a:t>
            </a:r>
            <a:r>
              <a:rPr dirty="0" u="sng" sz="1900" spc="-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vectors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10">
                <a:latin typeface="Verdana"/>
                <a:cs typeface="Verdana"/>
              </a:rPr>
              <a:t>….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5">
                <a:latin typeface="Verdana"/>
                <a:cs typeface="Verdana"/>
              </a:rPr>
              <a:t>HERE: </a:t>
            </a:r>
            <a:r>
              <a:rPr dirty="0" sz="1900" spc="-10">
                <a:latin typeface="Verdana"/>
                <a:cs typeface="Verdana"/>
              </a:rPr>
              <a:t>GOTO </a:t>
            </a:r>
            <a:r>
              <a:rPr dirty="0" sz="1900" spc="5">
                <a:latin typeface="Verdana"/>
                <a:cs typeface="Verdana"/>
              </a:rPr>
              <a:t>HERE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95885">
              <a:lnSpc>
                <a:spcPct val="100000"/>
              </a:lnSpc>
              <a:spcBef>
                <a:spcPts val="198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ORG 0x100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INT1_ISR: ISR</a:t>
            </a:r>
            <a:r>
              <a:rPr dirty="0" sz="1900" spc="-15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code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….</a:t>
            </a:r>
            <a:endParaRPr sz="1900">
              <a:latin typeface="Verdana"/>
              <a:cs typeface="Verdana"/>
            </a:endParaRPr>
          </a:p>
          <a:p>
            <a:pPr marL="95885" marR="2078355">
              <a:lnSpc>
                <a:spcPts val="2300"/>
              </a:lnSpc>
              <a:spcBef>
                <a:spcPts val="8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…. 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ETFIE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</a:pPr>
            <a:r>
              <a:rPr dirty="0" sz="1900" spc="10">
                <a:latin typeface="Verdana"/>
                <a:cs typeface="Verdana"/>
              </a:rPr>
              <a:t>END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77899"/>
            <a:ext cx="5600700" cy="5778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600" spc="-165">
                <a:latin typeface="Trebuchet MS"/>
                <a:cs typeface="Trebuchet MS"/>
              </a:rPr>
              <a:t>Interrupt </a:t>
            </a:r>
            <a:r>
              <a:rPr dirty="0" sz="3600" spc="-170">
                <a:latin typeface="Trebuchet MS"/>
                <a:cs typeface="Trebuchet MS"/>
              </a:rPr>
              <a:t>Service </a:t>
            </a:r>
            <a:r>
              <a:rPr dirty="0" sz="3600" spc="-160">
                <a:latin typeface="Trebuchet MS"/>
                <a:cs typeface="Trebuchet MS"/>
              </a:rPr>
              <a:t>Routine</a:t>
            </a:r>
            <a:r>
              <a:rPr dirty="0" sz="3600" spc="-550">
                <a:latin typeface="Trebuchet MS"/>
                <a:cs typeface="Trebuchet MS"/>
              </a:rPr>
              <a:t> </a:t>
            </a:r>
            <a:r>
              <a:rPr dirty="0" sz="3600" spc="-175">
                <a:latin typeface="Trebuchet MS"/>
                <a:cs typeface="Trebuchet MS"/>
              </a:rPr>
              <a:t>(ISR)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755" y="2040617"/>
            <a:ext cx="5236845" cy="312991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2550" spc="-114">
                <a:latin typeface="Wingdings"/>
                <a:cs typeface="Wingdings"/>
              </a:rPr>
              <a:t></a:t>
            </a:r>
            <a:r>
              <a:rPr dirty="0" sz="2550" spc="-114">
                <a:latin typeface="Trebuchet MS"/>
                <a:cs typeface="Trebuchet MS"/>
              </a:rPr>
              <a:t>RETFIE </a:t>
            </a:r>
            <a:r>
              <a:rPr dirty="0" sz="2550" spc="-105">
                <a:latin typeface="Trebuchet MS"/>
                <a:cs typeface="Trebuchet MS"/>
              </a:rPr>
              <a:t>instruction</a:t>
            </a:r>
            <a:r>
              <a:rPr dirty="0" sz="2550" spc="-290">
                <a:latin typeface="Trebuchet MS"/>
                <a:cs typeface="Trebuchet MS"/>
              </a:rPr>
              <a:t> </a:t>
            </a:r>
            <a:r>
              <a:rPr dirty="0" sz="2550" spc="-120">
                <a:latin typeface="Trebuchet MS"/>
                <a:cs typeface="Trebuchet MS"/>
              </a:rPr>
              <a:t>format</a:t>
            </a:r>
            <a:endParaRPr sz="2550">
              <a:latin typeface="Trebuchet MS"/>
              <a:cs typeface="Trebuchet MS"/>
            </a:endParaRPr>
          </a:p>
          <a:p>
            <a:pPr marL="561340" marR="119380" indent="-182880">
              <a:lnSpc>
                <a:spcPts val="2300"/>
              </a:lnSpc>
              <a:spcBef>
                <a:spcPts val="505"/>
              </a:spcBef>
              <a:buSzPct val="95238"/>
              <a:buFont typeface="Wingdings"/>
              <a:buChar char=""/>
              <a:tabLst>
                <a:tab pos="581660" algn="l"/>
                <a:tab pos="1499870" algn="l"/>
                <a:tab pos="2206625" algn="l"/>
              </a:tabLst>
            </a:pPr>
            <a:r>
              <a:rPr dirty="0" sz="2100" spc="-100">
                <a:latin typeface="Trebuchet MS"/>
                <a:cs typeface="Trebuchet MS"/>
              </a:rPr>
              <a:t>RETFIE	</a:t>
            </a:r>
            <a:r>
              <a:rPr dirty="0" sz="2100" spc="-85">
                <a:latin typeface="Trebuchet MS"/>
                <a:cs typeface="Trebuchet MS"/>
              </a:rPr>
              <a:t>[s]	</a:t>
            </a:r>
            <a:r>
              <a:rPr dirty="0" sz="2100" spc="-95">
                <a:latin typeface="Trebuchet MS"/>
                <a:cs typeface="Trebuchet MS"/>
              </a:rPr>
              <a:t>;Return </a:t>
            </a:r>
            <a:r>
              <a:rPr dirty="0" sz="2100" spc="-70">
                <a:latin typeface="Trebuchet MS"/>
                <a:cs typeface="Trebuchet MS"/>
              </a:rPr>
              <a:t>from </a:t>
            </a:r>
            <a:r>
              <a:rPr dirty="0" sz="2100" spc="-95">
                <a:latin typeface="Trebuchet MS"/>
                <a:cs typeface="Trebuchet MS"/>
              </a:rPr>
              <a:t>interrupt: </a:t>
            </a:r>
            <a:r>
              <a:rPr dirty="0" sz="2100" spc="-15">
                <a:latin typeface="Trebuchet MS"/>
                <a:cs typeface="Trebuchet MS"/>
              </a:rPr>
              <a:t>s</a:t>
            </a:r>
            <a:r>
              <a:rPr dirty="0" sz="2100" spc="-405">
                <a:latin typeface="Trebuchet MS"/>
                <a:cs typeface="Trebuchet MS"/>
              </a:rPr>
              <a:t> </a:t>
            </a:r>
            <a:r>
              <a:rPr dirty="0" sz="2100" spc="-40">
                <a:latin typeface="Trebuchet MS"/>
                <a:cs typeface="Trebuchet MS"/>
              </a:rPr>
              <a:t>=  </a:t>
            </a:r>
            <a:r>
              <a:rPr dirty="0" sz="2100" spc="-20">
                <a:latin typeface="Trebuchet MS"/>
                <a:cs typeface="Trebuchet MS"/>
              </a:rPr>
              <a:t>0 </a:t>
            </a:r>
            <a:r>
              <a:rPr dirty="0" sz="2100" spc="-45">
                <a:latin typeface="Trebuchet MS"/>
                <a:cs typeface="Trebuchet MS"/>
              </a:rPr>
              <a:t>or</a:t>
            </a:r>
            <a:r>
              <a:rPr dirty="0" sz="2100" spc="-300">
                <a:latin typeface="Trebuchet MS"/>
                <a:cs typeface="Trebuchet MS"/>
              </a:rPr>
              <a:t> </a:t>
            </a:r>
            <a:r>
              <a:rPr dirty="0" sz="2100" spc="-20">
                <a:latin typeface="Trebuchet MS"/>
                <a:cs typeface="Trebuchet MS"/>
              </a:rPr>
              <a:t>1</a:t>
            </a:r>
            <a:endParaRPr sz="2100">
              <a:latin typeface="Trebuchet MS"/>
              <a:cs typeface="Trebuchet MS"/>
            </a:endParaRPr>
          </a:p>
          <a:p>
            <a:pPr marL="927100" marR="5080" indent="-182880">
              <a:lnSpc>
                <a:spcPct val="90900"/>
              </a:lnSpc>
              <a:spcBef>
                <a:spcPts val="395"/>
              </a:spcBef>
            </a:pPr>
            <a:r>
              <a:rPr dirty="0" sz="1900" spc="-55">
                <a:latin typeface="Wingdings"/>
                <a:cs typeface="Wingdings"/>
              </a:rPr>
              <a:t></a:t>
            </a:r>
            <a:r>
              <a:rPr dirty="0" sz="1900" spc="-55">
                <a:latin typeface="Trebuchet MS"/>
                <a:cs typeface="Trebuchet MS"/>
              </a:rPr>
              <a:t>If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20">
                <a:latin typeface="Trebuchet MS"/>
                <a:cs typeface="Trebuchet MS"/>
              </a:rPr>
              <a:t>s</a:t>
            </a:r>
            <a:r>
              <a:rPr dirty="0" sz="1900" spc="-145">
                <a:latin typeface="Trebuchet MS"/>
                <a:cs typeface="Trebuchet MS"/>
              </a:rPr>
              <a:t> </a:t>
            </a:r>
            <a:r>
              <a:rPr dirty="0" sz="1900" spc="-95">
                <a:latin typeface="Trebuchet MS"/>
                <a:cs typeface="Trebuchet MS"/>
              </a:rPr>
              <a:t>=1,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the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70">
                <a:latin typeface="Trebuchet MS"/>
                <a:cs typeface="Trebuchet MS"/>
              </a:rPr>
              <a:t>MPU</a:t>
            </a:r>
            <a:r>
              <a:rPr dirty="0" sz="1900" spc="-145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also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85">
                <a:latin typeface="Trebuchet MS"/>
                <a:cs typeface="Trebuchet MS"/>
              </a:rPr>
              <a:t>retrieves</a:t>
            </a:r>
            <a:r>
              <a:rPr dirty="0" sz="1900" spc="-145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the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contents  </a:t>
            </a:r>
            <a:r>
              <a:rPr dirty="0" sz="1900" spc="-65">
                <a:latin typeface="Trebuchet MS"/>
                <a:cs typeface="Trebuchet MS"/>
              </a:rPr>
              <a:t>of </a:t>
            </a:r>
            <a:r>
              <a:rPr dirty="0" sz="1900" spc="-170">
                <a:latin typeface="Trebuchet MS"/>
                <a:cs typeface="Trebuchet MS"/>
              </a:rPr>
              <a:t>W, </a:t>
            </a:r>
            <a:r>
              <a:rPr dirty="0" sz="1900" spc="-90">
                <a:latin typeface="Trebuchet MS"/>
                <a:cs typeface="Trebuchet MS"/>
              </a:rPr>
              <a:t>BSR, </a:t>
            </a:r>
            <a:r>
              <a:rPr dirty="0" sz="1900" spc="-55">
                <a:latin typeface="Trebuchet MS"/>
                <a:cs typeface="Trebuchet MS"/>
              </a:rPr>
              <a:t>and </a:t>
            </a:r>
            <a:r>
              <a:rPr dirty="0" sz="1900" spc="-130">
                <a:latin typeface="Trebuchet MS"/>
                <a:cs typeface="Trebuchet MS"/>
              </a:rPr>
              <a:t>STATUS </a:t>
            </a:r>
            <a:r>
              <a:rPr dirty="0" sz="1900" spc="-85">
                <a:latin typeface="Trebuchet MS"/>
                <a:cs typeface="Trebuchet MS"/>
              </a:rPr>
              <a:t>register </a:t>
            </a:r>
            <a:r>
              <a:rPr dirty="0" sz="1900" spc="-75">
                <a:latin typeface="Trebuchet MS"/>
                <a:cs typeface="Trebuchet MS"/>
              </a:rPr>
              <a:t>(previously  </a:t>
            </a:r>
            <a:r>
              <a:rPr dirty="0" sz="1900" spc="-80">
                <a:latin typeface="Trebuchet MS"/>
                <a:cs typeface="Trebuchet MS"/>
              </a:rPr>
              <a:t>saved) </a:t>
            </a:r>
            <a:r>
              <a:rPr dirty="0" sz="1900" spc="-85">
                <a:latin typeface="Trebuchet MS"/>
                <a:cs typeface="Trebuchet MS"/>
              </a:rPr>
              <a:t>before </a:t>
            </a:r>
            <a:r>
              <a:rPr dirty="0" sz="1900" spc="-70">
                <a:latin typeface="Trebuchet MS"/>
                <a:cs typeface="Trebuchet MS"/>
              </a:rPr>
              <a:t>enabling </a:t>
            </a:r>
            <a:r>
              <a:rPr dirty="0" sz="1900" spc="-75">
                <a:latin typeface="Trebuchet MS"/>
                <a:cs typeface="Trebuchet MS"/>
              </a:rPr>
              <a:t>the global </a:t>
            </a:r>
            <a:r>
              <a:rPr dirty="0" sz="1900" spc="-80">
                <a:latin typeface="Trebuchet MS"/>
                <a:cs typeface="Trebuchet MS"/>
              </a:rPr>
              <a:t>interrupt  </a:t>
            </a:r>
            <a:r>
              <a:rPr dirty="0" sz="1900" spc="-125">
                <a:latin typeface="Trebuchet MS"/>
                <a:cs typeface="Trebuchet MS"/>
              </a:rPr>
              <a:t>bit.</a:t>
            </a:r>
            <a:endParaRPr sz="190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spcBef>
                <a:spcPts val="210"/>
              </a:spcBef>
              <a:buSzPct val="95238"/>
              <a:buFont typeface="Wingdings"/>
              <a:buChar char=""/>
              <a:tabLst>
                <a:tab pos="581660" algn="l"/>
              </a:tabLst>
            </a:pPr>
            <a:r>
              <a:rPr dirty="0" sz="2100" spc="-100">
                <a:latin typeface="Trebuchet MS"/>
                <a:cs typeface="Trebuchet MS"/>
              </a:rPr>
              <a:t>Format: RETFIE</a:t>
            </a:r>
            <a:r>
              <a:rPr dirty="0" sz="2100" spc="210">
                <a:latin typeface="Trebuchet MS"/>
                <a:cs typeface="Trebuchet MS"/>
              </a:rPr>
              <a:t> </a:t>
            </a:r>
            <a:r>
              <a:rPr dirty="0" sz="2100" spc="-114">
                <a:latin typeface="Trebuchet MS"/>
                <a:cs typeface="Trebuchet MS"/>
              </a:rPr>
              <a:t>FAST</a:t>
            </a:r>
            <a:endParaRPr sz="2100">
              <a:latin typeface="Trebuchet MS"/>
              <a:cs typeface="Trebuchet MS"/>
            </a:endParaRPr>
          </a:p>
          <a:p>
            <a:pPr marL="927100" marR="173990" indent="-182880">
              <a:lnSpc>
                <a:spcPts val="2090"/>
              </a:lnSpc>
              <a:spcBef>
                <a:spcPts val="450"/>
              </a:spcBef>
            </a:pPr>
            <a:r>
              <a:rPr dirty="0" sz="1900" spc="-70">
                <a:latin typeface="Wingdings"/>
                <a:cs typeface="Wingdings"/>
              </a:rPr>
              <a:t></a:t>
            </a:r>
            <a:r>
              <a:rPr dirty="0" sz="1900" spc="-70">
                <a:latin typeface="Trebuchet MS"/>
                <a:cs typeface="Trebuchet MS"/>
              </a:rPr>
              <a:t>The </a:t>
            </a:r>
            <a:r>
              <a:rPr dirty="0" sz="1900" spc="-60">
                <a:latin typeface="Trebuchet MS"/>
                <a:cs typeface="Trebuchet MS"/>
              </a:rPr>
              <a:t>same </a:t>
            </a:r>
            <a:r>
              <a:rPr dirty="0" sz="1900" spc="-50">
                <a:latin typeface="Trebuchet MS"/>
                <a:cs typeface="Trebuchet MS"/>
              </a:rPr>
              <a:t>as </a:t>
            </a:r>
            <a:r>
              <a:rPr dirty="0" sz="1900" spc="-100">
                <a:latin typeface="Trebuchet MS"/>
                <a:cs typeface="Trebuchet MS"/>
              </a:rPr>
              <a:t>RETFIE </a:t>
            </a:r>
            <a:r>
              <a:rPr dirty="0" sz="1900" spc="-25">
                <a:latin typeface="Trebuchet MS"/>
                <a:cs typeface="Trebuchet MS"/>
              </a:rPr>
              <a:t>1 </a:t>
            </a:r>
            <a:r>
              <a:rPr dirty="0" sz="1900" spc="-110">
                <a:latin typeface="Trebuchet MS"/>
                <a:cs typeface="Trebuchet MS"/>
              </a:rPr>
              <a:t>except </a:t>
            </a:r>
            <a:r>
              <a:rPr dirty="0" sz="1900" spc="-75">
                <a:latin typeface="Trebuchet MS"/>
                <a:cs typeface="Trebuchet MS"/>
              </a:rPr>
              <a:t>the formats  </a:t>
            </a:r>
            <a:r>
              <a:rPr dirty="0" sz="1900" spc="-90">
                <a:latin typeface="Trebuchet MS"/>
                <a:cs typeface="Trebuchet MS"/>
              </a:rPr>
              <a:t>are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100">
                <a:latin typeface="Trebuchet MS"/>
                <a:cs typeface="Trebuchet MS"/>
              </a:rPr>
              <a:t>different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8400" y="1935479"/>
            <a:ext cx="3054985" cy="4795520"/>
          </a:xfrm>
          <a:prstGeom prst="rect">
            <a:avLst/>
          </a:prstGeom>
          <a:ln w="13546">
            <a:solidFill>
              <a:srgbClr val="ED7D31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80"/>
              </a:spcBef>
            </a:pPr>
            <a:r>
              <a:rPr dirty="0" sz="1900" spc="5">
                <a:latin typeface="Verdana"/>
                <a:cs typeface="Verdana"/>
              </a:rPr>
              <a:t>Main code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0"/>
              </a:spcBef>
            </a:pPr>
            <a:r>
              <a:rPr dirty="0" sz="1900" spc="10">
                <a:latin typeface="Verdana"/>
                <a:cs typeface="Verdana"/>
              </a:rPr>
              <a:t>….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5">
                <a:latin typeface="Verdana"/>
                <a:cs typeface="Verdana"/>
              </a:rPr>
              <a:t>Setup </a:t>
            </a:r>
            <a:r>
              <a:rPr dirty="0" u="sng" sz="1900" spc="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interrupt</a:t>
            </a:r>
            <a:r>
              <a:rPr dirty="0" u="sng" sz="1900" spc="-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9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vectors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10">
                <a:latin typeface="Verdana"/>
                <a:cs typeface="Verdana"/>
              </a:rPr>
              <a:t>….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5">
                <a:latin typeface="Verdana"/>
                <a:cs typeface="Verdana"/>
              </a:rPr>
              <a:t>HERE: </a:t>
            </a:r>
            <a:r>
              <a:rPr dirty="0" sz="1900" spc="-10">
                <a:latin typeface="Verdana"/>
                <a:cs typeface="Verdana"/>
              </a:rPr>
              <a:t>GOTO </a:t>
            </a:r>
            <a:r>
              <a:rPr dirty="0" sz="1900" spc="5">
                <a:latin typeface="Verdana"/>
                <a:cs typeface="Verdana"/>
              </a:rPr>
              <a:t>HERE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95885">
              <a:lnSpc>
                <a:spcPct val="100000"/>
              </a:lnSpc>
              <a:spcBef>
                <a:spcPts val="198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ORG 0x100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INT1_ISR: ISR</a:t>
            </a:r>
            <a:r>
              <a:rPr dirty="0" sz="1900" spc="-15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code</a:t>
            </a:r>
            <a:endParaRPr sz="190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2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….</a:t>
            </a:r>
            <a:endParaRPr sz="1900">
              <a:latin typeface="Verdana"/>
              <a:cs typeface="Verdana"/>
            </a:endParaRPr>
          </a:p>
          <a:p>
            <a:pPr marL="95885" marR="2078355">
              <a:lnSpc>
                <a:spcPts val="2300"/>
              </a:lnSpc>
              <a:spcBef>
                <a:spcPts val="85"/>
              </a:spcBef>
            </a:pP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….  </a:t>
            </a:r>
            <a:r>
              <a:rPr dirty="0" sz="1900" spc="5">
                <a:solidFill>
                  <a:srgbClr val="3333FF"/>
                </a:solidFill>
                <a:latin typeface="Verdana"/>
                <a:cs typeface="Verdana"/>
              </a:rPr>
              <a:t>R</a:t>
            </a:r>
            <a:r>
              <a:rPr dirty="0" sz="1900" spc="10">
                <a:solidFill>
                  <a:srgbClr val="3333FF"/>
                </a:solidFill>
                <a:latin typeface="Verdana"/>
                <a:cs typeface="Verdana"/>
              </a:rPr>
              <a:t>ETFIE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</a:pPr>
            <a:r>
              <a:rPr dirty="0" sz="1900" spc="10">
                <a:latin typeface="Verdana"/>
                <a:cs typeface="Verdana"/>
              </a:rPr>
              <a:t>END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307276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65">
                <a:latin typeface="Trebuchet MS"/>
                <a:cs typeface="Trebuchet MS"/>
              </a:rPr>
              <a:t>Interrupt</a:t>
            </a:r>
            <a:r>
              <a:rPr dirty="0" sz="3500" spc="-305">
                <a:latin typeface="Trebuchet MS"/>
                <a:cs typeface="Trebuchet MS"/>
              </a:rPr>
              <a:t> </a:t>
            </a:r>
            <a:r>
              <a:rPr dirty="0" sz="3500" spc="-185">
                <a:latin typeface="Trebuchet MS"/>
                <a:cs typeface="Trebuchet MS"/>
              </a:rPr>
              <a:t>Vectors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076" y="1974595"/>
            <a:ext cx="5836920" cy="3786504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94945" marR="782955" indent="-182880">
              <a:lnSpc>
                <a:spcPts val="2160"/>
              </a:lnSpc>
              <a:spcBef>
                <a:spcPts val="605"/>
              </a:spcBef>
            </a:pPr>
            <a:r>
              <a:rPr dirty="0" sz="2200" spc="-75">
                <a:latin typeface="Wingdings"/>
                <a:cs typeface="Wingdings"/>
              </a:rPr>
              <a:t></a:t>
            </a:r>
            <a:r>
              <a:rPr dirty="0" sz="2200" spc="-75">
                <a:latin typeface="Trebuchet MS"/>
                <a:cs typeface="Trebuchet MS"/>
              </a:rPr>
              <a:t>Direct</a:t>
            </a:r>
            <a:r>
              <a:rPr dirty="0" sz="2200" spc="-165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the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95">
                <a:latin typeface="Trebuchet MS"/>
                <a:cs typeface="Trebuchet MS"/>
              </a:rPr>
              <a:t>MPU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to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the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location</a:t>
            </a:r>
            <a:r>
              <a:rPr dirty="0" sz="2200" spc="-165">
                <a:latin typeface="Trebuchet MS"/>
                <a:cs typeface="Trebuchet MS"/>
              </a:rPr>
              <a:t> </a:t>
            </a:r>
            <a:r>
              <a:rPr dirty="0" sz="2200" spc="-70">
                <a:latin typeface="Trebuchet MS"/>
                <a:cs typeface="Trebuchet MS"/>
              </a:rPr>
              <a:t>where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the  </a:t>
            </a:r>
            <a:r>
              <a:rPr dirty="0" sz="2200" spc="-85">
                <a:latin typeface="Trebuchet MS"/>
                <a:cs typeface="Trebuchet MS"/>
              </a:rPr>
              <a:t>interrupt </a:t>
            </a:r>
            <a:r>
              <a:rPr dirty="0" sz="2200" spc="-75">
                <a:latin typeface="Trebuchet MS"/>
                <a:cs typeface="Trebuchet MS"/>
              </a:rPr>
              <a:t>request </a:t>
            </a:r>
            <a:r>
              <a:rPr dirty="0" sz="2200" spc="-65">
                <a:latin typeface="Trebuchet MS"/>
                <a:cs typeface="Trebuchet MS"/>
              </a:rPr>
              <a:t>is</a:t>
            </a:r>
            <a:r>
              <a:rPr dirty="0" sz="2200" spc="-330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accomplished.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620"/>
              </a:lnSpc>
              <a:spcBef>
                <a:spcPts val="365"/>
              </a:spcBef>
            </a:pPr>
            <a:r>
              <a:rPr dirty="0" sz="2200" spc="-70">
                <a:latin typeface="Wingdings"/>
                <a:cs typeface="Wingdings"/>
              </a:rPr>
              <a:t></a:t>
            </a:r>
            <a:r>
              <a:rPr dirty="0" sz="2200" spc="-70">
                <a:latin typeface="Trebuchet MS"/>
                <a:cs typeface="Trebuchet MS"/>
              </a:rPr>
              <a:t>They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125"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  <a:p>
            <a:pPr marL="561340" marR="168275" indent="-182880">
              <a:lnSpc>
                <a:spcPct val="81400"/>
              </a:lnSpc>
              <a:spcBef>
                <a:spcPts val="445"/>
              </a:spcBef>
              <a:buSzPct val="95238"/>
              <a:buFont typeface="Wingdings"/>
              <a:buChar char=""/>
              <a:tabLst>
                <a:tab pos="581660" algn="l"/>
              </a:tabLst>
            </a:pPr>
            <a:r>
              <a:rPr dirty="0" sz="2100" spc="-70">
                <a:latin typeface="Trebuchet MS"/>
                <a:cs typeface="Trebuchet MS"/>
              </a:rPr>
              <a:t>Defined </a:t>
            </a:r>
            <a:r>
              <a:rPr dirty="0" sz="2100" spc="-50">
                <a:latin typeface="Trebuchet MS"/>
                <a:cs typeface="Trebuchet MS"/>
              </a:rPr>
              <a:t>memory </a:t>
            </a:r>
            <a:r>
              <a:rPr dirty="0" sz="2100" spc="-85">
                <a:latin typeface="Trebuchet MS"/>
                <a:cs typeface="Trebuchet MS"/>
              </a:rPr>
              <a:t>location </a:t>
            </a:r>
            <a:r>
              <a:rPr dirty="0" sz="2100" spc="-70">
                <a:latin typeface="Trebuchet MS"/>
                <a:cs typeface="Trebuchet MS"/>
              </a:rPr>
              <a:t>where </a:t>
            </a:r>
            <a:r>
              <a:rPr dirty="0" sz="2100" spc="-85">
                <a:latin typeface="Trebuchet MS"/>
                <a:cs typeface="Trebuchet MS"/>
              </a:rPr>
              <a:t>a </a:t>
            </a:r>
            <a:r>
              <a:rPr dirty="0" sz="2100" spc="-100">
                <a:latin typeface="Trebuchet MS"/>
                <a:cs typeface="Trebuchet MS"/>
              </a:rPr>
              <a:t>specific  </a:t>
            </a:r>
            <a:r>
              <a:rPr dirty="0" sz="2100" spc="-50">
                <a:latin typeface="Trebuchet MS"/>
                <a:cs typeface="Trebuchet MS"/>
              </a:rPr>
              <a:t>memory</a:t>
            </a:r>
            <a:r>
              <a:rPr dirty="0" sz="2100" spc="-165">
                <a:latin typeface="Trebuchet MS"/>
                <a:cs typeface="Trebuchet MS"/>
              </a:rPr>
              <a:t> </a:t>
            </a:r>
            <a:r>
              <a:rPr dirty="0" sz="2100" spc="-100">
                <a:latin typeface="Trebuchet MS"/>
                <a:cs typeface="Trebuchet MS"/>
              </a:rPr>
              <a:t>location/s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65">
                <a:latin typeface="Trebuchet MS"/>
                <a:cs typeface="Trebuchet MS"/>
              </a:rPr>
              <a:t>is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55">
                <a:latin typeface="Trebuchet MS"/>
                <a:cs typeface="Trebuchet MS"/>
              </a:rPr>
              <a:t>assigned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to</a:t>
            </a:r>
            <a:r>
              <a:rPr dirty="0" sz="2100" spc="-165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85">
                <a:latin typeface="Trebuchet MS"/>
                <a:cs typeface="Trebuchet MS"/>
              </a:rPr>
              <a:t>interrupt  </a:t>
            </a:r>
            <a:r>
              <a:rPr dirty="0" sz="2100" spc="-75">
                <a:latin typeface="Trebuchet MS"/>
                <a:cs typeface="Trebuchet MS"/>
              </a:rPr>
              <a:t>request</a:t>
            </a:r>
            <a:endParaRPr sz="2100">
              <a:latin typeface="Trebuchet MS"/>
              <a:cs typeface="Trebuchet MS"/>
            </a:endParaRPr>
          </a:p>
          <a:p>
            <a:pPr algn="just" marL="561340" marR="5080" indent="-182880">
              <a:lnSpc>
                <a:spcPct val="81400"/>
              </a:lnSpc>
              <a:spcBef>
                <a:spcPts val="425"/>
              </a:spcBef>
              <a:buSzPct val="95238"/>
              <a:buFont typeface="Wingdings"/>
              <a:buChar char=""/>
              <a:tabLst>
                <a:tab pos="581660" algn="l"/>
              </a:tabLst>
            </a:pPr>
            <a:r>
              <a:rPr dirty="0" sz="2100" spc="-70">
                <a:latin typeface="Trebuchet MS"/>
                <a:cs typeface="Trebuchet MS"/>
              </a:rPr>
              <a:t>Defined </a:t>
            </a:r>
            <a:r>
              <a:rPr dirty="0" sz="2100" spc="-90">
                <a:latin typeface="Trebuchet MS"/>
                <a:cs typeface="Trebuchet MS"/>
              </a:rPr>
              <a:t>vector </a:t>
            </a:r>
            <a:r>
              <a:rPr dirty="0" sz="2100" spc="-85">
                <a:latin typeface="Trebuchet MS"/>
                <a:cs typeface="Trebuchet MS"/>
              </a:rPr>
              <a:t>location </a:t>
            </a:r>
            <a:r>
              <a:rPr dirty="0" sz="2100" spc="-70">
                <a:latin typeface="Trebuchet MS"/>
                <a:cs typeface="Trebuchet MS"/>
              </a:rPr>
              <a:t>where </a:t>
            </a:r>
            <a:r>
              <a:rPr dirty="0" sz="2100" spc="-100">
                <a:latin typeface="Trebuchet MS"/>
                <a:cs typeface="Trebuchet MS"/>
              </a:rPr>
              <a:t>specific </a:t>
            </a:r>
            <a:r>
              <a:rPr dirty="0" sz="2100" spc="-50">
                <a:latin typeface="Trebuchet MS"/>
                <a:cs typeface="Trebuchet MS"/>
              </a:rPr>
              <a:t>memory  </a:t>
            </a:r>
            <a:r>
              <a:rPr dirty="0" sz="2100" spc="-75">
                <a:latin typeface="Trebuchet MS"/>
                <a:cs typeface="Trebuchet MS"/>
              </a:rPr>
              <a:t>locations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55">
                <a:latin typeface="Trebuchet MS"/>
                <a:cs typeface="Trebuchet MS"/>
              </a:rPr>
              <a:t>assigned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to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store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90">
                <a:latin typeface="Trebuchet MS"/>
                <a:cs typeface="Trebuchet MS"/>
              </a:rPr>
              <a:t>vector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60">
                <a:latin typeface="Trebuchet MS"/>
                <a:cs typeface="Trebuchet MS"/>
              </a:rPr>
              <a:t>addresses  </a:t>
            </a:r>
            <a:r>
              <a:rPr dirty="0" sz="2100" spc="-70">
                <a:latin typeface="Trebuchet MS"/>
                <a:cs typeface="Trebuchet MS"/>
              </a:rPr>
              <a:t>of </a:t>
            </a:r>
            <a:r>
              <a:rPr dirty="0" sz="2100" spc="-75">
                <a:latin typeface="Trebuchet MS"/>
                <a:cs typeface="Trebuchet MS"/>
              </a:rPr>
              <a:t>the</a:t>
            </a:r>
            <a:r>
              <a:rPr dirty="0" sz="2100" spc="-240">
                <a:latin typeface="Trebuchet MS"/>
                <a:cs typeface="Trebuchet MS"/>
              </a:rPr>
              <a:t> </a:t>
            </a:r>
            <a:r>
              <a:rPr dirty="0" sz="2100" spc="-40">
                <a:latin typeface="Trebuchet MS"/>
                <a:cs typeface="Trebuchet MS"/>
              </a:rPr>
              <a:t>ISRs</a:t>
            </a:r>
            <a:endParaRPr sz="2100">
              <a:latin typeface="Trebuchet MS"/>
              <a:cs typeface="Trebuchet MS"/>
            </a:endParaRPr>
          </a:p>
          <a:p>
            <a:pPr marL="561340" marR="249554" indent="-182880">
              <a:lnSpc>
                <a:spcPct val="81300"/>
              </a:lnSpc>
              <a:spcBef>
                <a:spcPts val="420"/>
              </a:spcBef>
              <a:buSzPct val="95238"/>
              <a:buFont typeface="Wingdings"/>
              <a:buChar char=""/>
              <a:tabLst>
                <a:tab pos="581660" algn="l"/>
              </a:tabLst>
            </a:pPr>
            <a:r>
              <a:rPr dirty="0" sz="2100" spc="-90">
                <a:latin typeface="Trebuchet MS"/>
                <a:cs typeface="Trebuchet MS"/>
              </a:rPr>
              <a:t>Specified </a:t>
            </a:r>
            <a:r>
              <a:rPr dirty="0" sz="2100" spc="-70">
                <a:latin typeface="Trebuchet MS"/>
                <a:cs typeface="Trebuchet MS"/>
              </a:rPr>
              <a:t>by </a:t>
            </a:r>
            <a:r>
              <a:rPr dirty="0" sz="2100" spc="-100">
                <a:latin typeface="Trebuchet MS"/>
                <a:cs typeface="Trebuchet MS"/>
              </a:rPr>
              <a:t>external </a:t>
            </a:r>
            <a:r>
              <a:rPr dirty="0" sz="2100" spc="-90">
                <a:latin typeface="Trebuchet MS"/>
                <a:cs typeface="Trebuchet MS"/>
              </a:rPr>
              <a:t>hardware: </a:t>
            </a:r>
            <a:r>
              <a:rPr dirty="0" sz="2100" spc="-100">
                <a:latin typeface="Trebuchet MS"/>
                <a:cs typeface="Trebuchet MS"/>
              </a:rPr>
              <a:t>The</a:t>
            </a:r>
            <a:r>
              <a:rPr dirty="0" sz="2100" spc="-405">
                <a:latin typeface="Trebuchet MS"/>
                <a:cs typeface="Trebuchet MS"/>
              </a:rPr>
              <a:t> </a:t>
            </a:r>
            <a:r>
              <a:rPr dirty="0" sz="2100" spc="-85">
                <a:latin typeface="Trebuchet MS"/>
                <a:cs typeface="Trebuchet MS"/>
              </a:rPr>
              <a:t>interrupt  </a:t>
            </a:r>
            <a:r>
              <a:rPr dirty="0" sz="2100" spc="-90">
                <a:latin typeface="Trebuchet MS"/>
                <a:cs typeface="Trebuchet MS"/>
              </a:rPr>
              <a:t>vector </a:t>
            </a:r>
            <a:r>
              <a:rPr dirty="0" sz="2100" spc="-60">
                <a:latin typeface="Trebuchet MS"/>
                <a:cs typeface="Trebuchet MS"/>
              </a:rPr>
              <a:t>address </a:t>
            </a:r>
            <a:r>
              <a:rPr dirty="0" sz="2100" spc="-70">
                <a:latin typeface="Trebuchet MS"/>
                <a:cs typeface="Trebuchet MS"/>
              </a:rPr>
              <a:t>(or </a:t>
            </a:r>
            <a:r>
              <a:rPr dirty="0" sz="2100" spc="-85">
                <a:latin typeface="Trebuchet MS"/>
                <a:cs typeface="Trebuchet MS"/>
              </a:rPr>
              <a:t>a part </a:t>
            </a:r>
            <a:r>
              <a:rPr dirty="0" sz="2100" spc="-70">
                <a:latin typeface="Trebuchet MS"/>
                <a:cs typeface="Trebuchet MS"/>
              </a:rPr>
              <a:t>of </a:t>
            </a:r>
            <a:r>
              <a:rPr dirty="0" sz="2100" spc="-120">
                <a:latin typeface="Trebuchet MS"/>
                <a:cs typeface="Trebuchet MS"/>
              </a:rPr>
              <a:t>it) </a:t>
            </a:r>
            <a:r>
              <a:rPr dirty="0" sz="2100" spc="-65">
                <a:latin typeface="Trebuchet MS"/>
                <a:cs typeface="Trebuchet MS"/>
              </a:rPr>
              <a:t>is </a:t>
            </a:r>
            <a:r>
              <a:rPr dirty="0" sz="2100" spc="-70">
                <a:latin typeface="Trebuchet MS"/>
                <a:cs typeface="Trebuchet MS"/>
              </a:rPr>
              <a:t>provided  </a:t>
            </a:r>
            <a:r>
              <a:rPr dirty="0" sz="2100" spc="-55">
                <a:latin typeface="Trebuchet MS"/>
                <a:cs typeface="Trebuchet MS"/>
              </a:rPr>
              <a:t>through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100">
                <a:latin typeface="Trebuchet MS"/>
                <a:cs typeface="Trebuchet MS"/>
              </a:rPr>
              <a:t>external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hardware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50">
                <a:latin typeface="Trebuchet MS"/>
                <a:cs typeface="Trebuchet MS"/>
              </a:rPr>
              <a:t>using</a:t>
            </a:r>
            <a:r>
              <a:rPr dirty="0" sz="2100" spc="-165">
                <a:latin typeface="Trebuchet MS"/>
                <a:cs typeface="Trebuchet MS"/>
              </a:rPr>
              <a:t> </a:t>
            </a:r>
            <a:r>
              <a:rPr dirty="0" sz="2100" spc="-55">
                <a:latin typeface="Trebuchet MS"/>
                <a:cs typeface="Trebuchet MS"/>
              </a:rPr>
              <a:t>an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85">
                <a:latin typeface="Trebuchet MS"/>
                <a:cs typeface="Trebuchet MS"/>
              </a:rPr>
              <a:t>interrupt  </a:t>
            </a:r>
            <a:r>
              <a:rPr dirty="0" sz="2100" spc="-75">
                <a:latin typeface="Trebuchet MS"/>
                <a:cs typeface="Trebuchet MS"/>
              </a:rPr>
              <a:t>acknowledge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95">
                <a:latin typeface="Trebuchet MS"/>
                <a:cs typeface="Trebuchet MS"/>
              </a:rPr>
              <a:t>signal.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7416" y="2097023"/>
            <a:ext cx="3148583" cy="470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54800" y="3886200"/>
            <a:ext cx="2357120" cy="406400"/>
          </a:xfrm>
          <a:custGeom>
            <a:avLst/>
            <a:gdLst/>
            <a:ahLst/>
            <a:cxnLst/>
            <a:rect l="l" t="t" r="r" b="b"/>
            <a:pathLst>
              <a:path w="2357120" h="406400">
                <a:moveTo>
                  <a:pt x="0" y="203199"/>
                </a:moveTo>
                <a:lnTo>
                  <a:pt x="20453" y="165308"/>
                </a:lnTo>
                <a:lnTo>
                  <a:pt x="55665" y="141308"/>
                </a:lnTo>
                <a:lnTo>
                  <a:pt x="106850" y="118538"/>
                </a:lnTo>
                <a:lnTo>
                  <a:pt x="172902" y="97189"/>
                </a:lnTo>
                <a:lnTo>
                  <a:pt x="211158" y="87107"/>
                </a:lnTo>
                <a:lnTo>
                  <a:pt x="252717" y="77451"/>
                </a:lnTo>
                <a:lnTo>
                  <a:pt x="297441" y="68246"/>
                </a:lnTo>
                <a:lnTo>
                  <a:pt x="345192" y="59515"/>
                </a:lnTo>
                <a:lnTo>
                  <a:pt x="395831" y="51283"/>
                </a:lnTo>
                <a:lnTo>
                  <a:pt x="449221" y="43572"/>
                </a:lnTo>
                <a:lnTo>
                  <a:pt x="505223" y="36406"/>
                </a:lnTo>
                <a:lnTo>
                  <a:pt x="563700" y="29810"/>
                </a:lnTo>
                <a:lnTo>
                  <a:pt x="624513" y="23808"/>
                </a:lnTo>
                <a:lnTo>
                  <a:pt x="687524" y="18422"/>
                </a:lnTo>
                <a:lnTo>
                  <a:pt x="752596" y="13677"/>
                </a:lnTo>
                <a:lnTo>
                  <a:pt x="819589" y="9597"/>
                </a:lnTo>
                <a:lnTo>
                  <a:pt x="888367" y="6205"/>
                </a:lnTo>
                <a:lnTo>
                  <a:pt x="958791" y="3526"/>
                </a:lnTo>
                <a:lnTo>
                  <a:pt x="1030724" y="1583"/>
                </a:lnTo>
                <a:lnTo>
                  <a:pt x="1104026" y="399"/>
                </a:lnTo>
                <a:lnTo>
                  <a:pt x="1178559" y="0"/>
                </a:lnTo>
                <a:lnTo>
                  <a:pt x="1253094" y="399"/>
                </a:lnTo>
                <a:lnTo>
                  <a:pt x="1326396" y="1583"/>
                </a:lnTo>
                <a:lnTo>
                  <a:pt x="1398328" y="3526"/>
                </a:lnTo>
                <a:lnTo>
                  <a:pt x="1468752" y="6205"/>
                </a:lnTo>
                <a:lnTo>
                  <a:pt x="1537530" y="9597"/>
                </a:lnTo>
                <a:lnTo>
                  <a:pt x="1604524" y="13677"/>
                </a:lnTo>
                <a:lnTo>
                  <a:pt x="1669595" y="18422"/>
                </a:lnTo>
                <a:lnTo>
                  <a:pt x="1732607" y="23808"/>
                </a:lnTo>
                <a:lnTo>
                  <a:pt x="1793420" y="29810"/>
                </a:lnTo>
                <a:lnTo>
                  <a:pt x="1851896" y="36406"/>
                </a:lnTo>
                <a:lnTo>
                  <a:pt x="1907899" y="43572"/>
                </a:lnTo>
                <a:lnTo>
                  <a:pt x="1961288" y="51283"/>
                </a:lnTo>
                <a:lnTo>
                  <a:pt x="2011927" y="59515"/>
                </a:lnTo>
                <a:lnTo>
                  <a:pt x="2059678" y="68246"/>
                </a:lnTo>
                <a:lnTo>
                  <a:pt x="2104402" y="77451"/>
                </a:lnTo>
                <a:lnTo>
                  <a:pt x="2145961" y="87107"/>
                </a:lnTo>
                <a:lnTo>
                  <a:pt x="2184217" y="97189"/>
                </a:lnTo>
                <a:lnTo>
                  <a:pt x="2250269" y="118538"/>
                </a:lnTo>
                <a:lnTo>
                  <a:pt x="2301454" y="141308"/>
                </a:lnTo>
                <a:lnTo>
                  <a:pt x="2336666" y="165308"/>
                </a:lnTo>
                <a:lnTo>
                  <a:pt x="2357119" y="203199"/>
                </a:lnTo>
                <a:lnTo>
                  <a:pt x="2354801" y="216050"/>
                </a:lnTo>
                <a:lnTo>
                  <a:pt x="2321125" y="253233"/>
                </a:lnTo>
                <a:lnTo>
                  <a:pt x="2277789" y="276641"/>
                </a:lnTo>
                <a:lnTo>
                  <a:pt x="2219033" y="298725"/>
                </a:lnTo>
                <a:lnTo>
                  <a:pt x="2145961" y="319292"/>
                </a:lnTo>
                <a:lnTo>
                  <a:pt x="2104402" y="328947"/>
                </a:lnTo>
                <a:lnTo>
                  <a:pt x="2059678" y="338153"/>
                </a:lnTo>
                <a:lnTo>
                  <a:pt x="2011927" y="346883"/>
                </a:lnTo>
                <a:lnTo>
                  <a:pt x="1961288" y="355116"/>
                </a:lnTo>
                <a:lnTo>
                  <a:pt x="1907899" y="362827"/>
                </a:lnTo>
                <a:lnTo>
                  <a:pt x="1851896" y="369993"/>
                </a:lnTo>
                <a:lnTo>
                  <a:pt x="1793420" y="376589"/>
                </a:lnTo>
                <a:lnTo>
                  <a:pt x="1732607" y="382591"/>
                </a:lnTo>
                <a:lnTo>
                  <a:pt x="1669595" y="387977"/>
                </a:lnTo>
                <a:lnTo>
                  <a:pt x="1604524" y="392722"/>
                </a:lnTo>
                <a:lnTo>
                  <a:pt x="1537530" y="396802"/>
                </a:lnTo>
                <a:lnTo>
                  <a:pt x="1468752" y="400194"/>
                </a:lnTo>
                <a:lnTo>
                  <a:pt x="1398328" y="402873"/>
                </a:lnTo>
                <a:lnTo>
                  <a:pt x="1326396" y="404816"/>
                </a:lnTo>
                <a:lnTo>
                  <a:pt x="1253094" y="406000"/>
                </a:lnTo>
                <a:lnTo>
                  <a:pt x="1178559" y="406399"/>
                </a:lnTo>
                <a:lnTo>
                  <a:pt x="1104026" y="406000"/>
                </a:lnTo>
                <a:lnTo>
                  <a:pt x="1030724" y="404816"/>
                </a:lnTo>
                <a:lnTo>
                  <a:pt x="958791" y="402873"/>
                </a:lnTo>
                <a:lnTo>
                  <a:pt x="888367" y="400194"/>
                </a:lnTo>
                <a:lnTo>
                  <a:pt x="819589" y="396802"/>
                </a:lnTo>
                <a:lnTo>
                  <a:pt x="752596" y="392722"/>
                </a:lnTo>
                <a:lnTo>
                  <a:pt x="687524" y="387977"/>
                </a:lnTo>
                <a:lnTo>
                  <a:pt x="624513" y="382591"/>
                </a:lnTo>
                <a:lnTo>
                  <a:pt x="563700" y="376589"/>
                </a:lnTo>
                <a:lnTo>
                  <a:pt x="505223" y="369993"/>
                </a:lnTo>
                <a:lnTo>
                  <a:pt x="449221" y="362827"/>
                </a:lnTo>
                <a:lnTo>
                  <a:pt x="395831" y="355116"/>
                </a:lnTo>
                <a:lnTo>
                  <a:pt x="345192" y="346883"/>
                </a:lnTo>
                <a:lnTo>
                  <a:pt x="297441" y="338153"/>
                </a:lnTo>
                <a:lnTo>
                  <a:pt x="252717" y="328947"/>
                </a:lnTo>
                <a:lnTo>
                  <a:pt x="211158" y="319292"/>
                </a:lnTo>
                <a:lnTo>
                  <a:pt x="172902" y="309210"/>
                </a:lnTo>
                <a:lnTo>
                  <a:pt x="106850" y="287861"/>
                </a:lnTo>
                <a:lnTo>
                  <a:pt x="55665" y="265091"/>
                </a:lnTo>
                <a:lnTo>
                  <a:pt x="20453" y="241090"/>
                </a:lnTo>
                <a:lnTo>
                  <a:pt x="0" y="203199"/>
                </a:lnTo>
                <a:close/>
              </a:path>
            </a:pathLst>
          </a:custGeom>
          <a:ln w="5418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73519" y="4292600"/>
            <a:ext cx="2357120" cy="406400"/>
          </a:xfrm>
          <a:custGeom>
            <a:avLst/>
            <a:gdLst/>
            <a:ahLst/>
            <a:cxnLst/>
            <a:rect l="l" t="t" r="r" b="b"/>
            <a:pathLst>
              <a:path w="2357120" h="406400">
                <a:moveTo>
                  <a:pt x="0" y="203199"/>
                </a:moveTo>
                <a:lnTo>
                  <a:pt x="20453" y="165308"/>
                </a:lnTo>
                <a:lnTo>
                  <a:pt x="55665" y="141308"/>
                </a:lnTo>
                <a:lnTo>
                  <a:pt x="106850" y="118538"/>
                </a:lnTo>
                <a:lnTo>
                  <a:pt x="172902" y="97189"/>
                </a:lnTo>
                <a:lnTo>
                  <a:pt x="211158" y="87107"/>
                </a:lnTo>
                <a:lnTo>
                  <a:pt x="252717" y="77451"/>
                </a:lnTo>
                <a:lnTo>
                  <a:pt x="297441" y="68246"/>
                </a:lnTo>
                <a:lnTo>
                  <a:pt x="345192" y="59515"/>
                </a:lnTo>
                <a:lnTo>
                  <a:pt x="395831" y="51283"/>
                </a:lnTo>
                <a:lnTo>
                  <a:pt x="449221" y="43572"/>
                </a:lnTo>
                <a:lnTo>
                  <a:pt x="505223" y="36406"/>
                </a:lnTo>
                <a:lnTo>
                  <a:pt x="563700" y="29810"/>
                </a:lnTo>
                <a:lnTo>
                  <a:pt x="624513" y="23808"/>
                </a:lnTo>
                <a:lnTo>
                  <a:pt x="687524" y="18422"/>
                </a:lnTo>
                <a:lnTo>
                  <a:pt x="752596" y="13677"/>
                </a:lnTo>
                <a:lnTo>
                  <a:pt x="819589" y="9597"/>
                </a:lnTo>
                <a:lnTo>
                  <a:pt x="888367" y="6205"/>
                </a:lnTo>
                <a:lnTo>
                  <a:pt x="958791" y="3526"/>
                </a:lnTo>
                <a:lnTo>
                  <a:pt x="1030724" y="1583"/>
                </a:lnTo>
                <a:lnTo>
                  <a:pt x="1104026" y="399"/>
                </a:lnTo>
                <a:lnTo>
                  <a:pt x="1178559" y="0"/>
                </a:lnTo>
                <a:lnTo>
                  <a:pt x="1253094" y="399"/>
                </a:lnTo>
                <a:lnTo>
                  <a:pt x="1326396" y="1583"/>
                </a:lnTo>
                <a:lnTo>
                  <a:pt x="1398328" y="3526"/>
                </a:lnTo>
                <a:lnTo>
                  <a:pt x="1468752" y="6205"/>
                </a:lnTo>
                <a:lnTo>
                  <a:pt x="1537530" y="9597"/>
                </a:lnTo>
                <a:lnTo>
                  <a:pt x="1604524" y="13677"/>
                </a:lnTo>
                <a:lnTo>
                  <a:pt x="1669595" y="18422"/>
                </a:lnTo>
                <a:lnTo>
                  <a:pt x="1732607" y="23808"/>
                </a:lnTo>
                <a:lnTo>
                  <a:pt x="1793420" y="29810"/>
                </a:lnTo>
                <a:lnTo>
                  <a:pt x="1851896" y="36406"/>
                </a:lnTo>
                <a:lnTo>
                  <a:pt x="1907899" y="43572"/>
                </a:lnTo>
                <a:lnTo>
                  <a:pt x="1961288" y="51283"/>
                </a:lnTo>
                <a:lnTo>
                  <a:pt x="2011927" y="59515"/>
                </a:lnTo>
                <a:lnTo>
                  <a:pt x="2059678" y="68246"/>
                </a:lnTo>
                <a:lnTo>
                  <a:pt x="2104402" y="77451"/>
                </a:lnTo>
                <a:lnTo>
                  <a:pt x="2145961" y="87107"/>
                </a:lnTo>
                <a:lnTo>
                  <a:pt x="2184217" y="97189"/>
                </a:lnTo>
                <a:lnTo>
                  <a:pt x="2250269" y="118538"/>
                </a:lnTo>
                <a:lnTo>
                  <a:pt x="2301454" y="141308"/>
                </a:lnTo>
                <a:lnTo>
                  <a:pt x="2336666" y="165308"/>
                </a:lnTo>
                <a:lnTo>
                  <a:pt x="2357119" y="203199"/>
                </a:lnTo>
                <a:lnTo>
                  <a:pt x="2354801" y="216050"/>
                </a:lnTo>
                <a:lnTo>
                  <a:pt x="2321125" y="253233"/>
                </a:lnTo>
                <a:lnTo>
                  <a:pt x="2277789" y="276641"/>
                </a:lnTo>
                <a:lnTo>
                  <a:pt x="2219033" y="298725"/>
                </a:lnTo>
                <a:lnTo>
                  <a:pt x="2145961" y="319292"/>
                </a:lnTo>
                <a:lnTo>
                  <a:pt x="2104402" y="328947"/>
                </a:lnTo>
                <a:lnTo>
                  <a:pt x="2059678" y="338153"/>
                </a:lnTo>
                <a:lnTo>
                  <a:pt x="2011927" y="346883"/>
                </a:lnTo>
                <a:lnTo>
                  <a:pt x="1961288" y="355116"/>
                </a:lnTo>
                <a:lnTo>
                  <a:pt x="1907899" y="362827"/>
                </a:lnTo>
                <a:lnTo>
                  <a:pt x="1851896" y="369993"/>
                </a:lnTo>
                <a:lnTo>
                  <a:pt x="1793420" y="376589"/>
                </a:lnTo>
                <a:lnTo>
                  <a:pt x="1732607" y="382591"/>
                </a:lnTo>
                <a:lnTo>
                  <a:pt x="1669595" y="387977"/>
                </a:lnTo>
                <a:lnTo>
                  <a:pt x="1604524" y="392722"/>
                </a:lnTo>
                <a:lnTo>
                  <a:pt x="1537530" y="396802"/>
                </a:lnTo>
                <a:lnTo>
                  <a:pt x="1468752" y="400194"/>
                </a:lnTo>
                <a:lnTo>
                  <a:pt x="1398328" y="402873"/>
                </a:lnTo>
                <a:lnTo>
                  <a:pt x="1326396" y="404816"/>
                </a:lnTo>
                <a:lnTo>
                  <a:pt x="1253094" y="406000"/>
                </a:lnTo>
                <a:lnTo>
                  <a:pt x="1178559" y="406399"/>
                </a:lnTo>
                <a:lnTo>
                  <a:pt x="1104026" y="406000"/>
                </a:lnTo>
                <a:lnTo>
                  <a:pt x="1030724" y="404816"/>
                </a:lnTo>
                <a:lnTo>
                  <a:pt x="958791" y="402873"/>
                </a:lnTo>
                <a:lnTo>
                  <a:pt x="888367" y="400194"/>
                </a:lnTo>
                <a:lnTo>
                  <a:pt x="819589" y="396802"/>
                </a:lnTo>
                <a:lnTo>
                  <a:pt x="752596" y="392722"/>
                </a:lnTo>
                <a:lnTo>
                  <a:pt x="687524" y="387977"/>
                </a:lnTo>
                <a:lnTo>
                  <a:pt x="624513" y="382591"/>
                </a:lnTo>
                <a:lnTo>
                  <a:pt x="563700" y="376589"/>
                </a:lnTo>
                <a:lnTo>
                  <a:pt x="505223" y="369993"/>
                </a:lnTo>
                <a:lnTo>
                  <a:pt x="449221" y="362827"/>
                </a:lnTo>
                <a:lnTo>
                  <a:pt x="395831" y="355116"/>
                </a:lnTo>
                <a:lnTo>
                  <a:pt x="345192" y="346883"/>
                </a:lnTo>
                <a:lnTo>
                  <a:pt x="297441" y="338153"/>
                </a:lnTo>
                <a:lnTo>
                  <a:pt x="252717" y="328947"/>
                </a:lnTo>
                <a:lnTo>
                  <a:pt x="211158" y="319292"/>
                </a:lnTo>
                <a:lnTo>
                  <a:pt x="172902" y="309210"/>
                </a:lnTo>
                <a:lnTo>
                  <a:pt x="106850" y="287861"/>
                </a:lnTo>
                <a:lnTo>
                  <a:pt x="55665" y="265091"/>
                </a:lnTo>
                <a:lnTo>
                  <a:pt x="20453" y="241090"/>
                </a:lnTo>
                <a:lnTo>
                  <a:pt x="0" y="203199"/>
                </a:lnTo>
                <a:close/>
              </a:path>
            </a:pathLst>
          </a:custGeom>
          <a:ln w="54186">
            <a:solidFill>
              <a:srgbClr val="33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544004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65">
                <a:latin typeface="Trebuchet MS"/>
                <a:cs typeface="Trebuchet MS"/>
              </a:rPr>
              <a:t>Interrupt </a:t>
            </a:r>
            <a:r>
              <a:rPr dirty="0" sz="3500" spc="-175">
                <a:latin typeface="Trebuchet MS"/>
                <a:cs typeface="Trebuchet MS"/>
              </a:rPr>
              <a:t>Service </a:t>
            </a:r>
            <a:r>
              <a:rPr dirty="0" sz="3500" spc="-155">
                <a:latin typeface="Trebuchet MS"/>
                <a:cs typeface="Trebuchet MS"/>
              </a:rPr>
              <a:t>Routine</a:t>
            </a:r>
            <a:r>
              <a:rPr dirty="0" sz="3500" spc="-470">
                <a:latin typeface="Trebuchet MS"/>
                <a:cs typeface="Trebuchet MS"/>
              </a:rPr>
              <a:t> </a:t>
            </a:r>
            <a:r>
              <a:rPr dirty="0" sz="3500" spc="-170">
                <a:latin typeface="Trebuchet MS"/>
                <a:cs typeface="Trebuchet MS"/>
              </a:rPr>
              <a:t>(ISR)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796" y="2160523"/>
            <a:ext cx="8065770" cy="331724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94945" marR="5080" indent="-182880">
              <a:lnSpc>
                <a:spcPts val="2420"/>
              </a:lnSpc>
              <a:spcBef>
                <a:spcPts val="395"/>
              </a:spcBef>
            </a:pPr>
            <a:r>
              <a:rPr dirty="0" sz="2200" spc="15">
                <a:latin typeface="Wingdings"/>
                <a:cs typeface="Wingdings"/>
              </a:rPr>
              <a:t></a:t>
            </a:r>
            <a:r>
              <a:rPr dirty="0" sz="2200" spc="15">
                <a:latin typeface="Trebuchet MS"/>
                <a:cs typeface="Trebuchet MS"/>
              </a:rPr>
              <a:t>A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50">
                <a:latin typeface="Trebuchet MS"/>
                <a:cs typeface="Trebuchet MS"/>
              </a:rPr>
              <a:t>group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70">
                <a:latin typeface="Trebuchet MS"/>
                <a:cs typeface="Trebuchet MS"/>
              </a:rPr>
              <a:t>of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70">
                <a:solidFill>
                  <a:srgbClr val="3333FF"/>
                </a:solidFill>
                <a:latin typeface="Trebuchet MS"/>
                <a:cs typeface="Trebuchet MS"/>
              </a:rPr>
              <a:t>instructions</a:t>
            </a:r>
            <a:r>
              <a:rPr dirty="0" sz="2200" spc="-150">
                <a:solidFill>
                  <a:srgbClr val="3333FF"/>
                </a:solidFill>
                <a:latin typeface="Trebuchet MS"/>
                <a:cs typeface="Trebuchet MS"/>
              </a:rPr>
              <a:t> </a:t>
            </a:r>
            <a:r>
              <a:rPr dirty="0" sz="2200" spc="-100">
                <a:latin typeface="Trebuchet MS"/>
                <a:cs typeface="Trebuchet MS"/>
              </a:rPr>
              <a:t>that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75">
                <a:latin typeface="Trebuchet MS"/>
                <a:cs typeface="Trebuchet MS"/>
              </a:rPr>
              <a:t>accomplishes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the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task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requested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75">
                <a:latin typeface="Trebuchet MS"/>
                <a:cs typeface="Trebuchet MS"/>
              </a:rPr>
              <a:t>by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the  </a:t>
            </a:r>
            <a:r>
              <a:rPr dirty="0" sz="2200" spc="-80">
                <a:latin typeface="Trebuchet MS"/>
                <a:cs typeface="Trebuchet MS"/>
              </a:rPr>
              <a:t>interrupting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65">
                <a:latin typeface="Trebuchet MS"/>
                <a:cs typeface="Trebuchet MS"/>
              </a:rPr>
              <a:t>source</a:t>
            </a:r>
            <a:endParaRPr sz="2200">
              <a:latin typeface="Trebuchet MS"/>
              <a:cs typeface="Trebuchet MS"/>
            </a:endParaRPr>
          </a:p>
          <a:p>
            <a:pPr marL="194945" marR="107314" indent="-182880">
              <a:lnSpc>
                <a:spcPts val="2420"/>
              </a:lnSpc>
              <a:spcBef>
                <a:spcPts val="850"/>
              </a:spcBef>
            </a:pPr>
            <a:r>
              <a:rPr dirty="0" sz="2200" spc="-70">
                <a:latin typeface="Wingdings"/>
                <a:cs typeface="Wingdings"/>
              </a:rPr>
              <a:t></a:t>
            </a:r>
            <a:r>
              <a:rPr dirty="0" sz="2200" spc="-70">
                <a:latin typeface="Trebuchet MS"/>
                <a:cs typeface="Trebuchet MS"/>
              </a:rPr>
              <a:t>Similar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to</a:t>
            </a:r>
            <a:r>
              <a:rPr dirty="0" sz="2200" spc="-150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a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60">
                <a:latin typeface="Trebuchet MS"/>
                <a:cs typeface="Trebuchet MS"/>
              </a:rPr>
              <a:t>subroutine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120">
                <a:latin typeface="Trebuchet MS"/>
                <a:cs typeface="Trebuchet MS"/>
              </a:rPr>
              <a:t>except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100">
                <a:latin typeface="Trebuchet MS"/>
                <a:cs typeface="Trebuchet MS"/>
              </a:rPr>
              <a:t>that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85">
                <a:latin typeface="Trebuchet MS"/>
                <a:cs typeface="Trebuchet MS"/>
              </a:rPr>
              <a:t>the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55">
                <a:latin typeface="Trebuchet MS"/>
                <a:cs typeface="Trebuchet MS"/>
              </a:rPr>
              <a:t>ISR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60">
                <a:latin typeface="Trebuchet MS"/>
                <a:cs typeface="Trebuchet MS"/>
              </a:rPr>
              <a:t>must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75">
                <a:latin typeface="Trebuchet MS"/>
                <a:cs typeface="Trebuchet MS"/>
              </a:rPr>
              <a:t>be</a:t>
            </a:r>
            <a:r>
              <a:rPr dirty="0" sz="2200" spc="-155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terminated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70">
                <a:latin typeface="Trebuchet MS"/>
                <a:cs typeface="Trebuchet MS"/>
              </a:rPr>
              <a:t>in</a:t>
            </a:r>
            <a:r>
              <a:rPr dirty="0" sz="2200" spc="-160">
                <a:latin typeface="Trebuchet MS"/>
                <a:cs typeface="Trebuchet MS"/>
              </a:rPr>
              <a:t> </a:t>
            </a:r>
            <a:r>
              <a:rPr dirty="0" sz="2200" spc="-90">
                <a:latin typeface="Trebuchet MS"/>
                <a:cs typeface="Trebuchet MS"/>
              </a:rPr>
              <a:t>a  </a:t>
            </a:r>
            <a:r>
              <a:rPr dirty="0" sz="2200" spc="-80">
                <a:solidFill>
                  <a:srgbClr val="3333FF"/>
                </a:solidFill>
                <a:latin typeface="Trebuchet MS"/>
                <a:cs typeface="Trebuchet MS"/>
              </a:rPr>
              <a:t>Return </a:t>
            </a:r>
            <a:r>
              <a:rPr dirty="0" sz="2200" spc="-75">
                <a:latin typeface="Trebuchet MS"/>
                <a:cs typeface="Trebuchet MS"/>
              </a:rPr>
              <a:t>instruction </a:t>
            </a:r>
            <a:r>
              <a:rPr dirty="0" sz="2200" spc="-95">
                <a:latin typeface="Trebuchet MS"/>
                <a:cs typeface="Trebuchet MS"/>
              </a:rPr>
              <a:t>specially </a:t>
            </a:r>
            <a:r>
              <a:rPr dirty="0" sz="2200" spc="-65">
                <a:latin typeface="Trebuchet MS"/>
                <a:cs typeface="Trebuchet MS"/>
              </a:rPr>
              <a:t>designed </a:t>
            </a:r>
            <a:r>
              <a:rPr dirty="0" sz="2200" spc="-85">
                <a:latin typeface="Trebuchet MS"/>
                <a:cs typeface="Trebuchet MS"/>
              </a:rPr>
              <a:t>for</a:t>
            </a:r>
            <a:r>
              <a:rPr dirty="0" sz="2200" spc="-459">
                <a:latin typeface="Trebuchet MS"/>
                <a:cs typeface="Trebuchet MS"/>
              </a:rPr>
              <a:t> </a:t>
            </a:r>
            <a:r>
              <a:rPr dirty="0" sz="2200" spc="-80">
                <a:latin typeface="Trebuchet MS"/>
                <a:cs typeface="Trebuchet MS"/>
              </a:rPr>
              <a:t>interrupts</a:t>
            </a:r>
            <a:endParaRPr sz="2200">
              <a:latin typeface="Trebuchet MS"/>
              <a:cs typeface="Trebuchet MS"/>
            </a:endParaRPr>
          </a:p>
          <a:p>
            <a:pPr marL="561340" marR="92075" indent="-182880">
              <a:lnSpc>
                <a:spcPts val="2300"/>
              </a:lnSpc>
              <a:spcBef>
                <a:spcPts val="439"/>
              </a:spcBef>
              <a:buSzPct val="95238"/>
              <a:buFont typeface="Wingdings"/>
              <a:buChar char=""/>
              <a:tabLst>
                <a:tab pos="581660" algn="l"/>
              </a:tabLst>
            </a:pPr>
            <a:r>
              <a:rPr dirty="0" sz="2100" spc="-100">
                <a:latin typeface="Trebuchet MS"/>
                <a:cs typeface="Trebuchet MS"/>
              </a:rPr>
              <a:t>The</a:t>
            </a:r>
            <a:r>
              <a:rPr dirty="0" sz="2100" spc="-145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Return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90">
                <a:latin typeface="Trebuchet MS"/>
                <a:cs typeface="Trebuchet MS"/>
              </a:rPr>
              <a:t>instruction,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45">
                <a:latin typeface="Trebuchet MS"/>
                <a:cs typeface="Trebuchet MS"/>
              </a:rPr>
              <a:t>when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120">
                <a:latin typeface="Trebuchet MS"/>
                <a:cs typeface="Trebuchet MS"/>
              </a:rPr>
              <a:t>executed,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finds</a:t>
            </a:r>
            <a:r>
              <a:rPr dirty="0" sz="2100" spc="-145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</a:t>
            </a:r>
            <a:r>
              <a:rPr dirty="0" sz="2100" spc="-140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return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60">
                <a:latin typeface="Trebuchet MS"/>
                <a:cs typeface="Trebuchet MS"/>
              </a:rPr>
              <a:t>address</a:t>
            </a:r>
            <a:r>
              <a:rPr dirty="0" sz="2100" spc="-145">
                <a:latin typeface="Trebuchet MS"/>
                <a:cs typeface="Trebuchet MS"/>
              </a:rPr>
              <a:t> </a:t>
            </a:r>
            <a:r>
              <a:rPr dirty="0" sz="2100" spc="-20">
                <a:latin typeface="Trebuchet MS"/>
                <a:cs typeface="Trebuchet MS"/>
              </a:rPr>
              <a:t>on  </a:t>
            </a:r>
            <a:r>
              <a:rPr dirty="0" sz="2100" spc="-80">
                <a:latin typeface="Trebuchet MS"/>
                <a:cs typeface="Trebuchet MS"/>
              </a:rPr>
              <a:t>the </a:t>
            </a:r>
            <a:r>
              <a:rPr dirty="0" sz="2100" spc="-100">
                <a:latin typeface="Trebuchet MS"/>
                <a:cs typeface="Trebuchet MS"/>
              </a:rPr>
              <a:t>stack </a:t>
            </a:r>
            <a:r>
              <a:rPr dirty="0" sz="2100" spc="-55">
                <a:latin typeface="Trebuchet MS"/>
                <a:cs typeface="Trebuchet MS"/>
              </a:rPr>
              <a:t>and </a:t>
            </a:r>
            <a:r>
              <a:rPr dirty="0" sz="2100" spc="-90">
                <a:latin typeface="Trebuchet MS"/>
                <a:cs typeface="Trebuchet MS"/>
              </a:rPr>
              <a:t>redirects </a:t>
            </a:r>
            <a:r>
              <a:rPr dirty="0" sz="2100" spc="-80">
                <a:latin typeface="Trebuchet MS"/>
                <a:cs typeface="Trebuchet MS"/>
              </a:rPr>
              <a:t>the </a:t>
            </a:r>
            <a:r>
              <a:rPr dirty="0" sz="2100" spc="-70">
                <a:latin typeface="Trebuchet MS"/>
                <a:cs typeface="Trebuchet MS"/>
              </a:rPr>
              <a:t>program </a:t>
            </a:r>
            <a:r>
              <a:rPr dirty="0" sz="2100" spc="-95">
                <a:latin typeface="Trebuchet MS"/>
                <a:cs typeface="Trebuchet MS"/>
              </a:rPr>
              <a:t>execution </a:t>
            </a:r>
            <a:r>
              <a:rPr dirty="0" sz="2100" spc="-70">
                <a:latin typeface="Trebuchet MS"/>
                <a:cs typeface="Trebuchet MS"/>
              </a:rPr>
              <a:t>where </a:t>
            </a:r>
            <a:r>
              <a:rPr dirty="0" sz="2100" spc="-80">
                <a:latin typeface="Trebuchet MS"/>
                <a:cs typeface="Trebuchet MS"/>
              </a:rPr>
              <a:t>the </a:t>
            </a:r>
            <a:r>
              <a:rPr dirty="0" sz="2100" spc="-70">
                <a:latin typeface="Trebuchet MS"/>
                <a:cs typeface="Trebuchet MS"/>
              </a:rPr>
              <a:t>program  </a:t>
            </a:r>
            <a:r>
              <a:rPr dirty="0" sz="2100" spc="-60">
                <a:latin typeface="Trebuchet MS"/>
                <a:cs typeface="Trebuchet MS"/>
              </a:rPr>
              <a:t>was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95">
                <a:latin typeface="Trebuchet MS"/>
                <a:cs typeface="Trebuchet MS"/>
              </a:rPr>
              <a:t>interrupted.</a:t>
            </a:r>
            <a:endParaRPr sz="2100">
              <a:latin typeface="Trebuchet MS"/>
              <a:cs typeface="Trebuchet MS"/>
            </a:endParaRPr>
          </a:p>
          <a:p>
            <a:pPr marL="561340" marR="268605" indent="-182880">
              <a:lnSpc>
                <a:spcPts val="2300"/>
              </a:lnSpc>
              <a:spcBef>
                <a:spcPts val="440"/>
              </a:spcBef>
              <a:buSzPct val="95238"/>
              <a:buFont typeface="Wingdings"/>
              <a:buChar char=""/>
              <a:tabLst>
                <a:tab pos="581660" algn="l"/>
              </a:tabLst>
            </a:pPr>
            <a:r>
              <a:rPr dirty="0" sz="2100" spc="-40">
                <a:latin typeface="Trebuchet MS"/>
                <a:cs typeface="Trebuchet MS"/>
              </a:rPr>
              <a:t>Some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Return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instructions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90">
                <a:latin typeface="Trebuchet MS"/>
                <a:cs typeface="Trebuchet MS"/>
              </a:rPr>
              <a:t>are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60">
                <a:latin typeface="Trebuchet MS"/>
                <a:cs typeface="Trebuchet MS"/>
              </a:rPr>
              <a:t>designed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to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95">
                <a:latin typeface="Trebuchet MS"/>
                <a:cs typeface="Trebuchet MS"/>
              </a:rPr>
              <a:t>retrieve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contents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of  </a:t>
            </a:r>
            <a:r>
              <a:rPr dirty="0" sz="2100" spc="90">
                <a:latin typeface="Trebuchet MS"/>
                <a:cs typeface="Trebuchet MS"/>
              </a:rPr>
              <a:t>MPU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85">
                <a:latin typeface="Trebuchet MS"/>
                <a:cs typeface="Trebuchet MS"/>
              </a:rPr>
              <a:t>registers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120">
                <a:latin typeface="Trebuchet MS"/>
                <a:cs typeface="Trebuchet MS"/>
              </a:rPr>
              <a:t>if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saved</a:t>
            </a:r>
            <a:r>
              <a:rPr dirty="0" sz="2100" spc="-160">
                <a:latin typeface="Trebuchet MS"/>
                <a:cs typeface="Trebuchet MS"/>
              </a:rPr>
              <a:t> </a:t>
            </a:r>
            <a:r>
              <a:rPr dirty="0" sz="2100" spc="-50">
                <a:latin typeface="Trebuchet MS"/>
                <a:cs typeface="Trebuchet MS"/>
              </a:rPr>
              <a:t>as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85">
                <a:latin typeface="Trebuchet MS"/>
                <a:cs typeface="Trebuchet MS"/>
              </a:rPr>
              <a:t>a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85">
                <a:latin typeface="Trebuchet MS"/>
                <a:cs typeface="Trebuchet MS"/>
              </a:rPr>
              <a:t>part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70">
                <a:latin typeface="Trebuchet MS"/>
                <a:cs typeface="Trebuchet MS"/>
              </a:rPr>
              <a:t>of</a:t>
            </a:r>
            <a:r>
              <a:rPr dirty="0" sz="2100" spc="-155">
                <a:latin typeface="Trebuchet MS"/>
                <a:cs typeface="Trebuchet MS"/>
              </a:rPr>
              <a:t> </a:t>
            </a:r>
            <a:r>
              <a:rPr dirty="0" sz="2100" spc="-80">
                <a:latin typeface="Trebuchet MS"/>
                <a:cs typeface="Trebuchet MS"/>
              </a:rPr>
              <a:t>the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90">
                <a:latin typeface="Trebuchet MS"/>
                <a:cs typeface="Trebuchet MS"/>
              </a:rPr>
              <a:t>interrupts.</a:t>
            </a:r>
            <a:endParaRPr sz="210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spcBef>
                <a:spcPts val="180"/>
              </a:spcBef>
              <a:buSzPct val="95238"/>
              <a:buChar char=""/>
              <a:tabLst>
                <a:tab pos="581660" algn="l"/>
              </a:tabLst>
            </a:pPr>
            <a:r>
              <a:rPr dirty="0" sz="2100" spc="-80">
                <a:solidFill>
                  <a:srgbClr val="990099"/>
                </a:solidFill>
                <a:latin typeface="Wingdings"/>
                <a:cs typeface="Wingdings"/>
              </a:rPr>
              <a:t></a:t>
            </a:r>
            <a:r>
              <a:rPr dirty="0" sz="2100" spc="-80">
                <a:solidFill>
                  <a:srgbClr val="990099"/>
                </a:solidFill>
                <a:latin typeface="Trebuchet MS"/>
                <a:cs typeface="Trebuchet MS"/>
              </a:rPr>
              <a:t>RETFIE </a:t>
            </a:r>
            <a:r>
              <a:rPr dirty="0" sz="2100" spc="-114">
                <a:solidFill>
                  <a:srgbClr val="990099"/>
                </a:solidFill>
                <a:latin typeface="Trebuchet MS"/>
                <a:cs typeface="Trebuchet MS"/>
              </a:rPr>
              <a:t>FAST</a:t>
            </a:r>
            <a:r>
              <a:rPr dirty="0" sz="2100" spc="-23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2100" spc="-114">
                <a:solidFill>
                  <a:srgbClr val="990099"/>
                </a:solidFill>
                <a:latin typeface="Trebuchet MS"/>
                <a:cs typeface="Trebuchet MS"/>
              </a:rPr>
              <a:t>(1/0)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796" y="990091"/>
            <a:ext cx="334327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65">
                <a:latin typeface="Trebuchet MS"/>
                <a:cs typeface="Trebuchet MS"/>
              </a:rPr>
              <a:t>Interrupt</a:t>
            </a:r>
            <a:r>
              <a:rPr dirty="0" sz="3500" spc="-295">
                <a:latin typeface="Trebuchet MS"/>
                <a:cs typeface="Trebuchet MS"/>
              </a:rPr>
              <a:t> </a:t>
            </a:r>
            <a:r>
              <a:rPr dirty="0" sz="3500" spc="-170">
                <a:latin typeface="Trebuchet MS"/>
                <a:cs typeface="Trebuchet MS"/>
              </a:rPr>
              <a:t>Priorities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755" y="2056518"/>
            <a:ext cx="5781040" cy="353123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2100" spc="-70">
                <a:latin typeface="Wingdings"/>
                <a:cs typeface="Wingdings"/>
              </a:rPr>
              <a:t></a:t>
            </a:r>
            <a:r>
              <a:rPr dirty="0" sz="2100" spc="-70">
                <a:latin typeface="Trebuchet MS"/>
                <a:cs typeface="Trebuchet MS"/>
              </a:rPr>
              <a:t>Rationale </a:t>
            </a:r>
            <a:r>
              <a:rPr dirty="0" sz="2100" spc="-85">
                <a:latin typeface="Trebuchet MS"/>
                <a:cs typeface="Trebuchet MS"/>
              </a:rPr>
              <a:t>for</a:t>
            </a:r>
            <a:r>
              <a:rPr dirty="0" sz="2100" spc="-235">
                <a:latin typeface="Trebuchet MS"/>
                <a:cs typeface="Trebuchet MS"/>
              </a:rPr>
              <a:t> </a:t>
            </a:r>
            <a:r>
              <a:rPr dirty="0" sz="2100" spc="-75">
                <a:latin typeface="Trebuchet MS"/>
                <a:cs typeface="Trebuchet MS"/>
              </a:rPr>
              <a:t>priorities</a:t>
            </a:r>
            <a:endParaRPr sz="2100">
              <a:latin typeface="Trebuchet MS"/>
              <a:cs typeface="Trebuchet MS"/>
            </a:endParaRPr>
          </a:p>
          <a:p>
            <a:pPr marL="561340" marR="466090" indent="-182880">
              <a:lnSpc>
                <a:spcPct val="91100"/>
              </a:lnSpc>
              <a:spcBef>
                <a:spcPts val="425"/>
              </a:spcBef>
              <a:buSzPct val="94736"/>
              <a:buFont typeface="Wingdings"/>
              <a:buChar char=""/>
              <a:tabLst>
                <a:tab pos="561340" algn="l"/>
              </a:tabLst>
            </a:pPr>
            <a:r>
              <a:rPr dirty="0" sz="1900" spc="-45">
                <a:latin typeface="Trebuchet MS"/>
                <a:cs typeface="Trebuchet MS"/>
              </a:rPr>
              <a:t>Multiple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interrupt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sources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100">
                <a:latin typeface="Trebuchet MS"/>
                <a:cs typeface="Trebuchet MS"/>
              </a:rPr>
              <a:t>exist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70">
                <a:latin typeface="Trebuchet MS"/>
                <a:cs typeface="Trebuchet MS"/>
              </a:rPr>
              <a:t>in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a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100">
                <a:latin typeface="Trebuchet MS"/>
                <a:cs typeface="Trebuchet MS"/>
              </a:rPr>
              <a:t>system,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55">
                <a:latin typeface="Trebuchet MS"/>
                <a:cs typeface="Trebuchet MS"/>
              </a:rPr>
              <a:t>and  </a:t>
            </a:r>
            <a:r>
              <a:rPr dirty="0" sz="1900" spc="-60">
                <a:latin typeface="Trebuchet MS"/>
                <a:cs typeface="Trebuchet MS"/>
              </a:rPr>
              <a:t>more </a:t>
            </a:r>
            <a:r>
              <a:rPr dirty="0" sz="1900" spc="-65">
                <a:latin typeface="Trebuchet MS"/>
                <a:cs typeface="Trebuchet MS"/>
              </a:rPr>
              <a:t>than </a:t>
            </a:r>
            <a:r>
              <a:rPr dirty="0" sz="1900" spc="-40">
                <a:latin typeface="Trebuchet MS"/>
                <a:cs typeface="Trebuchet MS"/>
              </a:rPr>
              <a:t>one </a:t>
            </a:r>
            <a:r>
              <a:rPr dirty="0" sz="1900" spc="-80">
                <a:latin typeface="Trebuchet MS"/>
                <a:cs typeface="Trebuchet MS"/>
              </a:rPr>
              <a:t>interrupt </a:t>
            </a:r>
            <a:r>
              <a:rPr dirty="0" sz="1900" spc="-70">
                <a:latin typeface="Trebuchet MS"/>
                <a:cs typeface="Trebuchet MS"/>
              </a:rPr>
              <a:t>requests </a:t>
            </a:r>
            <a:r>
              <a:rPr dirty="0" sz="1900" spc="-85">
                <a:latin typeface="Trebuchet MS"/>
                <a:cs typeface="Trebuchet MS"/>
              </a:rPr>
              <a:t>can arrive  simultaneously.</a:t>
            </a:r>
            <a:endParaRPr sz="1900">
              <a:latin typeface="Trebuchet MS"/>
              <a:cs typeface="Trebuchet MS"/>
            </a:endParaRPr>
          </a:p>
          <a:p>
            <a:pPr marL="743585">
              <a:lnSpc>
                <a:spcPct val="100000"/>
              </a:lnSpc>
              <a:spcBef>
                <a:spcPts val="220"/>
              </a:spcBef>
            </a:pPr>
            <a:r>
              <a:rPr dirty="0" sz="1800" spc="-90">
                <a:latin typeface="Wingdings"/>
                <a:cs typeface="Wingdings"/>
              </a:rPr>
              <a:t></a:t>
            </a:r>
            <a:r>
              <a:rPr dirty="0" sz="1800" spc="-90">
                <a:latin typeface="Trebuchet MS"/>
                <a:cs typeface="Trebuchet MS"/>
              </a:rPr>
              <a:t>Example: </a:t>
            </a:r>
            <a:r>
              <a:rPr dirty="0" sz="1800" spc="-80">
                <a:latin typeface="Trebuchet MS"/>
                <a:cs typeface="Trebuchet MS"/>
              </a:rPr>
              <a:t>A/D </a:t>
            </a:r>
            <a:r>
              <a:rPr dirty="0" sz="1800" spc="-60">
                <a:latin typeface="Trebuchet MS"/>
                <a:cs typeface="Trebuchet MS"/>
              </a:rPr>
              <a:t>and</a:t>
            </a:r>
            <a:r>
              <a:rPr dirty="0" sz="1800" spc="-254">
                <a:latin typeface="Trebuchet MS"/>
                <a:cs typeface="Trebuchet MS"/>
              </a:rPr>
              <a:t> </a:t>
            </a:r>
            <a:r>
              <a:rPr dirty="0" sz="1800" spc="-85">
                <a:latin typeface="Trebuchet MS"/>
                <a:cs typeface="Trebuchet MS"/>
              </a:rPr>
              <a:t>Timer0</a:t>
            </a:r>
            <a:endParaRPr sz="1800">
              <a:latin typeface="Trebuchet MS"/>
              <a:cs typeface="Trebuchet MS"/>
            </a:endParaRPr>
          </a:p>
          <a:p>
            <a:pPr algn="just" marL="561340" marR="236220" indent="-182880">
              <a:lnSpc>
                <a:spcPct val="91100"/>
              </a:lnSpc>
              <a:spcBef>
                <a:spcPts val="415"/>
              </a:spcBef>
              <a:buSzPct val="94736"/>
              <a:buFont typeface="Wingdings"/>
              <a:buChar char=""/>
              <a:tabLst>
                <a:tab pos="561340" algn="l"/>
              </a:tabLst>
            </a:pPr>
            <a:r>
              <a:rPr dirty="0" sz="1900" spc="-15">
                <a:latin typeface="Trebuchet MS"/>
                <a:cs typeface="Trebuchet MS"/>
              </a:rPr>
              <a:t>When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40">
                <a:latin typeface="Trebuchet MS"/>
                <a:cs typeface="Trebuchet MS"/>
              </a:rPr>
              <a:t>one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request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65">
                <a:latin typeface="Trebuchet MS"/>
                <a:cs typeface="Trebuchet MS"/>
              </a:rPr>
              <a:t>is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5">
                <a:latin typeface="Trebuchet MS"/>
                <a:cs typeface="Trebuchet MS"/>
              </a:rPr>
              <a:t>being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65">
                <a:latin typeface="Trebuchet MS"/>
                <a:cs typeface="Trebuchet MS"/>
              </a:rPr>
              <a:t>served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70">
                <a:latin typeface="Trebuchet MS"/>
                <a:cs typeface="Trebuchet MS"/>
              </a:rPr>
              <a:t>(meaning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50">
                <a:latin typeface="Trebuchet MS"/>
                <a:cs typeface="Trebuchet MS"/>
              </a:rPr>
              <a:t>when  </a:t>
            </a:r>
            <a:r>
              <a:rPr dirty="0" sz="1900" spc="-80">
                <a:latin typeface="Trebuchet MS"/>
                <a:cs typeface="Trebuchet MS"/>
              </a:rPr>
              <a:t>the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70">
                <a:latin typeface="Trebuchet MS"/>
                <a:cs typeface="Trebuchet MS"/>
              </a:rPr>
              <a:t>MPU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5">
                <a:latin typeface="Trebuchet MS"/>
                <a:cs typeface="Trebuchet MS"/>
              </a:rPr>
              <a:t>is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95">
                <a:latin typeface="Trebuchet MS"/>
                <a:cs typeface="Trebuchet MS"/>
              </a:rPr>
              <a:t>executing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55">
                <a:latin typeface="Trebuchet MS"/>
                <a:cs typeface="Trebuchet MS"/>
              </a:rPr>
              <a:t>an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100">
                <a:latin typeface="Trebuchet MS"/>
                <a:cs typeface="Trebuchet MS"/>
              </a:rPr>
              <a:t>ISR),</a:t>
            </a:r>
            <a:r>
              <a:rPr dirty="0" sz="1900" spc="-135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another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request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85">
                <a:latin typeface="Trebuchet MS"/>
                <a:cs typeface="Trebuchet MS"/>
              </a:rPr>
              <a:t>can  </a:t>
            </a:r>
            <a:r>
              <a:rPr dirty="0" sz="1900" spc="-105">
                <a:latin typeface="Trebuchet MS"/>
                <a:cs typeface="Trebuchet MS"/>
              </a:rPr>
              <a:t>arrive.</a:t>
            </a:r>
            <a:endParaRPr sz="1900">
              <a:latin typeface="Trebuchet MS"/>
              <a:cs typeface="Trebuchet MS"/>
            </a:endParaRPr>
          </a:p>
          <a:p>
            <a:pPr marL="561340" indent="-182880">
              <a:lnSpc>
                <a:spcPct val="100000"/>
              </a:lnSpc>
              <a:spcBef>
                <a:spcPts val="240"/>
              </a:spcBef>
              <a:buSzPct val="94736"/>
              <a:buChar char=""/>
              <a:tabLst>
                <a:tab pos="561340" algn="l"/>
              </a:tabLst>
            </a:pPr>
            <a:r>
              <a:rPr dirty="0" sz="1900" spc="15">
                <a:latin typeface="Wingdings"/>
                <a:cs typeface="Wingdings"/>
              </a:rPr>
              <a:t></a:t>
            </a:r>
            <a:r>
              <a:rPr dirty="0" sz="1900" spc="-40">
                <a:latin typeface="Times New Roman"/>
                <a:cs typeface="Times New Roman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the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interrupt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5">
                <a:latin typeface="Trebuchet MS"/>
                <a:cs typeface="Trebuchet MS"/>
              </a:rPr>
              <a:t>requests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must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65">
                <a:latin typeface="Trebuchet MS"/>
                <a:cs typeface="Trebuchet MS"/>
              </a:rPr>
              <a:t>be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100">
                <a:solidFill>
                  <a:srgbClr val="990099"/>
                </a:solidFill>
                <a:latin typeface="Trebuchet MS"/>
                <a:cs typeface="Trebuchet MS"/>
              </a:rPr>
              <a:t>prioritized</a:t>
            </a:r>
            <a:r>
              <a:rPr dirty="0" sz="1900" spc="-100"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  <a:p>
            <a:pPr algn="just" marL="561340" marR="5080" indent="-182880">
              <a:lnSpc>
                <a:spcPts val="2060"/>
              </a:lnSpc>
              <a:spcBef>
                <a:spcPts val="470"/>
              </a:spcBef>
              <a:buSzPct val="94736"/>
              <a:buFont typeface="Wingdings"/>
              <a:buChar char=""/>
              <a:tabLst>
                <a:tab pos="561340" algn="l"/>
              </a:tabLst>
            </a:pPr>
            <a:r>
              <a:rPr dirty="0" sz="1900" spc="30">
                <a:latin typeface="Trebuchet MS"/>
                <a:cs typeface="Trebuchet MS"/>
              </a:rPr>
              <a:t>Most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35">
                <a:latin typeface="Trebuchet MS"/>
                <a:cs typeface="Trebuchet MS"/>
              </a:rPr>
              <a:t>MCUs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70">
                <a:latin typeface="Trebuchet MS"/>
                <a:cs typeface="Trebuchet MS"/>
              </a:rPr>
              <a:t>(and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10">
                <a:latin typeface="Trebuchet MS"/>
                <a:cs typeface="Trebuchet MS"/>
              </a:rPr>
              <a:t>MPUs)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include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55">
                <a:latin typeface="Trebuchet MS"/>
                <a:cs typeface="Trebuchet MS"/>
              </a:rPr>
              <a:t>an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80">
                <a:latin typeface="Trebuchet MS"/>
                <a:cs typeface="Trebuchet MS"/>
              </a:rPr>
              <a:t>interrupt</a:t>
            </a:r>
            <a:r>
              <a:rPr dirty="0" sz="1900" spc="-140">
                <a:latin typeface="Trebuchet MS"/>
                <a:cs typeface="Trebuchet MS"/>
              </a:rPr>
              <a:t> </a:t>
            </a:r>
            <a:r>
              <a:rPr dirty="0" sz="1900" spc="-75">
                <a:latin typeface="Trebuchet MS"/>
                <a:cs typeface="Trebuchet MS"/>
              </a:rPr>
              <a:t>priority  </a:t>
            </a:r>
            <a:r>
              <a:rPr dirty="0" sz="1900" spc="-90">
                <a:latin typeface="Trebuchet MS"/>
                <a:cs typeface="Trebuchet MS"/>
              </a:rPr>
              <a:t>scheme.</a:t>
            </a:r>
            <a:r>
              <a:rPr dirty="0" sz="1900" spc="-145">
                <a:latin typeface="Trebuchet MS"/>
                <a:cs typeface="Trebuchet MS"/>
              </a:rPr>
              <a:t> </a:t>
            </a:r>
            <a:r>
              <a:rPr dirty="0" sz="1900" spc="-45">
                <a:latin typeface="Trebuchet MS"/>
                <a:cs typeface="Trebuchet MS"/>
              </a:rPr>
              <a:t>Some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90">
                <a:latin typeface="Trebuchet MS"/>
                <a:cs typeface="Trebuchet MS"/>
              </a:rPr>
              <a:t>are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60">
                <a:latin typeface="Trebuchet MS"/>
                <a:cs typeface="Trebuchet MS"/>
              </a:rPr>
              <a:t>based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20">
                <a:latin typeface="Trebuchet MS"/>
                <a:cs typeface="Trebuchet MS"/>
              </a:rPr>
              <a:t>on</a:t>
            </a:r>
            <a:r>
              <a:rPr dirty="0" sz="1900" spc="-125">
                <a:latin typeface="Trebuchet MS"/>
                <a:cs typeface="Trebuchet MS"/>
              </a:rPr>
              <a:t> </a:t>
            </a:r>
            <a:r>
              <a:rPr dirty="0" sz="1900" spc="-75">
                <a:solidFill>
                  <a:srgbClr val="990099"/>
                </a:solidFill>
                <a:latin typeface="Trebuchet MS"/>
                <a:cs typeface="Trebuchet MS"/>
              </a:rPr>
              <a:t>hardware</a:t>
            </a:r>
            <a:r>
              <a:rPr dirty="0" sz="1900" spc="-130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55">
                <a:latin typeface="Trebuchet MS"/>
                <a:cs typeface="Trebuchet MS"/>
              </a:rPr>
              <a:t>and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40">
                <a:latin typeface="Trebuchet MS"/>
                <a:cs typeface="Trebuchet MS"/>
              </a:rPr>
              <a:t>some</a:t>
            </a:r>
            <a:r>
              <a:rPr dirty="0" sz="1900" spc="-130">
                <a:latin typeface="Trebuchet MS"/>
                <a:cs typeface="Trebuchet MS"/>
              </a:rPr>
              <a:t> </a:t>
            </a:r>
            <a:r>
              <a:rPr dirty="0" sz="1900" spc="-45">
                <a:latin typeface="Trebuchet MS"/>
                <a:cs typeface="Trebuchet MS"/>
              </a:rPr>
              <a:t>use </a:t>
            </a:r>
            <a:r>
              <a:rPr dirty="0" sz="1900" spc="-45">
                <a:solidFill>
                  <a:srgbClr val="990099"/>
                </a:solidFill>
                <a:latin typeface="Trebuchet MS"/>
                <a:cs typeface="Trebuchet MS"/>
              </a:rPr>
              <a:t> </a:t>
            </a:r>
            <a:r>
              <a:rPr dirty="0" sz="1900" spc="-90">
                <a:solidFill>
                  <a:srgbClr val="990099"/>
                </a:solidFill>
                <a:latin typeface="Trebuchet MS"/>
                <a:cs typeface="Trebuchet MS"/>
              </a:rPr>
              <a:t>software</a:t>
            </a:r>
            <a:r>
              <a:rPr dirty="0" sz="1900" spc="-90"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8640" y="2748279"/>
            <a:ext cx="650240" cy="162560"/>
          </a:xfrm>
          <a:prstGeom prst="rect">
            <a:avLst/>
          </a:prstGeom>
          <a:solidFill>
            <a:srgbClr val="FFFF99"/>
          </a:solidFill>
          <a:ln w="10159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4145">
              <a:lnSpc>
                <a:spcPts val="1280"/>
              </a:lnSpc>
            </a:pPr>
            <a:r>
              <a:rPr dirty="0" sz="1250" spc="10">
                <a:solidFill>
                  <a:srgbClr val="990099"/>
                </a:solidFill>
                <a:latin typeface="Verdana"/>
                <a:cs typeface="Verdana"/>
              </a:rPr>
              <a:t>IIN1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8880" y="3073400"/>
            <a:ext cx="1137920" cy="162560"/>
          </a:xfrm>
          <a:prstGeom prst="rect">
            <a:avLst/>
          </a:prstGeom>
          <a:solidFill>
            <a:srgbClr val="FFFF99"/>
          </a:solidFill>
          <a:ln w="1016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73990">
              <a:lnSpc>
                <a:spcPts val="1280"/>
              </a:lnSpc>
            </a:pPr>
            <a:r>
              <a:rPr dirty="0" sz="1250" spc="10">
                <a:latin typeface="Verdana"/>
                <a:cs typeface="Verdana"/>
              </a:rPr>
              <a:t>INT1_ISR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80400" y="3398520"/>
            <a:ext cx="731520" cy="162560"/>
          </a:xfrm>
          <a:custGeom>
            <a:avLst/>
            <a:gdLst/>
            <a:ahLst/>
            <a:cxnLst/>
            <a:rect l="l" t="t" r="r" b="b"/>
            <a:pathLst>
              <a:path w="731520" h="162560">
                <a:moveTo>
                  <a:pt x="0" y="162560"/>
                </a:moveTo>
                <a:lnTo>
                  <a:pt x="731520" y="162560"/>
                </a:lnTo>
                <a:lnTo>
                  <a:pt x="73152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80400" y="3398520"/>
            <a:ext cx="731520" cy="162560"/>
          </a:xfrm>
          <a:custGeom>
            <a:avLst/>
            <a:gdLst/>
            <a:ahLst/>
            <a:cxnLst/>
            <a:rect l="l" t="t" r="r" b="b"/>
            <a:pathLst>
              <a:path w="731520" h="162560">
                <a:moveTo>
                  <a:pt x="0" y="0"/>
                </a:moveTo>
                <a:lnTo>
                  <a:pt x="731519" y="0"/>
                </a:lnTo>
                <a:lnTo>
                  <a:pt x="731519" y="162559"/>
                </a:lnTo>
                <a:lnTo>
                  <a:pt x="0" y="162559"/>
                </a:lnTo>
                <a:lnTo>
                  <a:pt x="0" y="0"/>
                </a:lnTo>
                <a:close/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80400" y="3398520"/>
            <a:ext cx="406400" cy="162560"/>
          </a:xfrm>
          <a:prstGeom prst="rect">
            <a:avLst/>
          </a:prstGeom>
          <a:solidFill>
            <a:srgbClr val="FFFF99"/>
          </a:solidFill>
          <a:ln w="1016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8910">
              <a:lnSpc>
                <a:spcPts val="1280"/>
              </a:lnSpc>
            </a:pPr>
            <a:r>
              <a:rPr dirty="0" sz="1250" spc="5">
                <a:latin typeface="Verdana"/>
                <a:cs typeface="Verdana"/>
              </a:rPr>
              <a:t>IN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6640" y="3370579"/>
            <a:ext cx="228600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 spc="10">
                <a:latin typeface="Verdana"/>
                <a:cs typeface="Verdana"/>
              </a:rPr>
              <a:t>T2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8880" y="2341879"/>
            <a:ext cx="0" cy="1300480"/>
          </a:xfrm>
          <a:custGeom>
            <a:avLst/>
            <a:gdLst/>
            <a:ahLst/>
            <a:cxnLst/>
            <a:rect l="l" t="t" r="r" b="b"/>
            <a:pathLst>
              <a:path w="0" h="1300479">
                <a:moveTo>
                  <a:pt x="0" y="0"/>
                </a:moveTo>
                <a:lnTo>
                  <a:pt x="1" y="13004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2341879"/>
            <a:ext cx="0" cy="1381760"/>
          </a:xfrm>
          <a:custGeom>
            <a:avLst/>
            <a:gdLst/>
            <a:ahLst/>
            <a:cxnLst/>
            <a:rect l="l" t="t" r="r" b="b"/>
            <a:pathLst>
              <a:path w="0" h="1381760">
                <a:moveTo>
                  <a:pt x="0" y="0"/>
                </a:moveTo>
                <a:lnTo>
                  <a:pt x="1" y="138175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898640" y="4455159"/>
            <a:ext cx="650240" cy="162560"/>
          </a:xfrm>
          <a:prstGeom prst="rect">
            <a:avLst/>
          </a:prstGeom>
          <a:solidFill>
            <a:srgbClr val="FFFF99"/>
          </a:solidFill>
          <a:ln w="10159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44145">
              <a:lnSpc>
                <a:spcPts val="1280"/>
              </a:lnSpc>
            </a:pPr>
            <a:r>
              <a:rPr dirty="0" sz="1250" spc="10">
                <a:solidFill>
                  <a:srgbClr val="990099"/>
                </a:solidFill>
                <a:latin typeface="Verdana"/>
                <a:cs typeface="Verdana"/>
              </a:rPr>
              <a:t>IIN1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8880" y="4780279"/>
            <a:ext cx="1137920" cy="162560"/>
          </a:xfrm>
          <a:prstGeom prst="rect">
            <a:avLst/>
          </a:prstGeom>
          <a:solidFill>
            <a:srgbClr val="FFFF99"/>
          </a:solidFill>
          <a:ln w="1016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73990">
              <a:lnSpc>
                <a:spcPts val="1280"/>
              </a:lnSpc>
            </a:pPr>
            <a:r>
              <a:rPr dirty="0" sz="1250" spc="10">
                <a:latin typeface="Verdana"/>
                <a:cs typeface="Verdana"/>
              </a:rPr>
              <a:t>INT1_ISR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86800" y="5105400"/>
            <a:ext cx="731520" cy="162560"/>
          </a:xfrm>
          <a:prstGeom prst="rect">
            <a:avLst/>
          </a:prstGeom>
          <a:solidFill>
            <a:srgbClr val="FFFF99"/>
          </a:solidFill>
          <a:ln w="10159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8910">
              <a:lnSpc>
                <a:spcPts val="1280"/>
              </a:lnSpc>
            </a:pPr>
            <a:r>
              <a:rPr dirty="0" sz="1250" spc="10">
                <a:latin typeface="Verdana"/>
                <a:cs typeface="Verdana"/>
              </a:rPr>
              <a:t>INT2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8880" y="4048759"/>
            <a:ext cx="0" cy="1300480"/>
          </a:xfrm>
          <a:custGeom>
            <a:avLst/>
            <a:gdLst/>
            <a:ahLst/>
            <a:cxnLst/>
            <a:rect l="l" t="t" r="r" b="b"/>
            <a:pathLst>
              <a:path w="0" h="1300479">
                <a:moveTo>
                  <a:pt x="0" y="0"/>
                </a:moveTo>
                <a:lnTo>
                  <a:pt x="1" y="130047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86800" y="4048759"/>
            <a:ext cx="0" cy="1381760"/>
          </a:xfrm>
          <a:custGeom>
            <a:avLst/>
            <a:gdLst/>
            <a:ahLst/>
            <a:cxnLst/>
            <a:rect l="l" t="t" r="r" b="b"/>
            <a:pathLst>
              <a:path w="0" h="1381760">
                <a:moveTo>
                  <a:pt x="0" y="0"/>
                </a:moveTo>
                <a:lnTo>
                  <a:pt x="1" y="1381759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77200" y="3683000"/>
            <a:ext cx="325120" cy="568960"/>
          </a:xfrm>
          <a:custGeom>
            <a:avLst/>
            <a:gdLst/>
            <a:ahLst/>
            <a:cxnLst/>
            <a:rect l="l" t="t" r="r" b="b"/>
            <a:pathLst>
              <a:path w="325120" h="568960">
                <a:moveTo>
                  <a:pt x="325120" y="426720"/>
                </a:moveTo>
                <a:lnTo>
                  <a:pt x="0" y="426720"/>
                </a:lnTo>
                <a:lnTo>
                  <a:pt x="162559" y="568960"/>
                </a:lnTo>
                <a:lnTo>
                  <a:pt x="325120" y="426720"/>
                </a:lnTo>
                <a:close/>
              </a:path>
              <a:path w="325120" h="568960">
                <a:moveTo>
                  <a:pt x="243840" y="0"/>
                </a:moveTo>
                <a:lnTo>
                  <a:pt x="81279" y="0"/>
                </a:lnTo>
                <a:lnTo>
                  <a:pt x="81279" y="426720"/>
                </a:lnTo>
                <a:lnTo>
                  <a:pt x="243840" y="426720"/>
                </a:lnTo>
                <a:lnTo>
                  <a:pt x="24384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77200" y="3683000"/>
            <a:ext cx="325120" cy="568960"/>
          </a:xfrm>
          <a:custGeom>
            <a:avLst/>
            <a:gdLst/>
            <a:ahLst/>
            <a:cxnLst/>
            <a:rect l="l" t="t" r="r" b="b"/>
            <a:pathLst>
              <a:path w="325120" h="568960">
                <a:moveTo>
                  <a:pt x="243839" y="0"/>
                </a:moveTo>
                <a:lnTo>
                  <a:pt x="243839" y="426719"/>
                </a:lnTo>
                <a:lnTo>
                  <a:pt x="325119" y="426719"/>
                </a:lnTo>
                <a:lnTo>
                  <a:pt x="162559" y="568959"/>
                </a:lnTo>
                <a:lnTo>
                  <a:pt x="0" y="426719"/>
                </a:lnTo>
                <a:lnTo>
                  <a:pt x="81279" y="426719"/>
                </a:lnTo>
                <a:lnTo>
                  <a:pt x="81279" y="0"/>
                </a:lnTo>
                <a:lnTo>
                  <a:pt x="243839" y="0"/>
                </a:lnTo>
                <a:close/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614490" y="5629148"/>
            <a:ext cx="3207385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 spc="10" b="1">
                <a:latin typeface="Verdana"/>
                <a:cs typeface="Verdana"/>
              </a:rPr>
              <a:t>INT1 has </a:t>
            </a:r>
            <a:r>
              <a:rPr dirty="0" sz="1250" spc="15" b="1">
                <a:latin typeface="Verdana"/>
                <a:cs typeface="Verdana"/>
              </a:rPr>
              <a:t>higher priority than</a:t>
            </a:r>
            <a:r>
              <a:rPr dirty="0" sz="1250" spc="-45" b="1">
                <a:latin typeface="Verdana"/>
                <a:cs typeface="Verdana"/>
              </a:rPr>
              <a:t> </a:t>
            </a:r>
            <a:r>
              <a:rPr dirty="0" sz="1250" spc="10" b="1">
                <a:latin typeface="Verdana"/>
                <a:cs typeface="Verdana"/>
              </a:rPr>
              <a:t>INT2</a:t>
            </a:r>
            <a:endParaRPr sz="1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2019-11-14T12:30:50Z</dcterms:created>
  <dcterms:modified xsi:type="dcterms:W3CDTF">2019-11-14T12:30:50Z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2019-11-14T00:00:00Z</vt:filetime>
  </property>
</Properties>
</file>